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56"/>
  </p:notesMasterIdLst>
  <p:sldIdLst>
    <p:sldId id="256" r:id="rId6"/>
    <p:sldId id="310" r:id="rId7"/>
    <p:sldId id="315" r:id="rId8"/>
    <p:sldId id="295" r:id="rId9"/>
    <p:sldId id="292" r:id="rId10"/>
    <p:sldId id="311" r:id="rId11"/>
    <p:sldId id="258" r:id="rId12"/>
    <p:sldId id="257" r:id="rId13"/>
    <p:sldId id="259" r:id="rId14"/>
    <p:sldId id="264" r:id="rId15"/>
    <p:sldId id="282" r:id="rId16"/>
    <p:sldId id="283" r:id="rId17"/>
    <p:sldId id="284" r:id="rId18"/>
    <p:sldId id="285" r:id="rId19"/>
    <p:sldId id="286" r:id="rId20"/>
    <p:sldId id="267" r:id="rId21"/>
    <p:sldId id="265" r:id="rId22"/>
    <p:sldId id="266" r:id="rId23"/>
    <p:sldId id="269" r:id="rId24"/>
    <p:sldId id="270" r:id="rId25"/>
    <p:sldId id="271" r:id="rId26"/>
    <p:sldId id="272" r:id="rId27"/>
    <p:sldId id="281" r:id="rId28"/>
    <p:sldId id="268" r:id="rId29"/>
    <p:sldId id="273" r:id="rId30"/>
    <p:sldId id="274" r:id="rId31"/>
    <p:sldId id="289" r:id="rId32"/>
    <p:sldId id="275" r:id="rId33"/>
    <p:sldId id="276" r:id="rId34"/>
    <p:sldId id="277" r:id="rId35"/>
    <p:sldId id="287" r:id="rId36"/>
    <p:sldId id="309" r:id="rId37"/>
    <p:sldId id="288" r:id="rId38"/>
    <p:sldId id="294" r:id="rId39"/>
    <p:sldId id="293" r:id="rId40"/>
    <p:sldId id="312" r:id="rId41"/>
    <p:sldId id="290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letter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ELIE HARVEY" initials="AH" lastIdx="13" clrIdx="0"/>
  <p:cmAuthor id="1" name="MARIE EVE DALLAIRE" initials="MED" lastIdx="2" clrIdx="1"/>
  <p:cmAuthor id="2" name="ISABELLE MORIN" initials="IM" lastIdx="13" clrIdx="2"/>
  <p:cmAuthor id="3" name="MIREILLE NICOL" initials="MN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A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0003A-1024-4B66-B14C-3C8DFD228F75}" type="datetimeFigureOut">
              <a:rPr lang="fr-CA" smtClean="0"/>
              <a:t>2015-09-26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5278-545B-4892-A7A1-3DC41642B2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993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5278-545B-4892-A7A1-3DC41642B20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106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5278-545B-4892-A7A1-3DC41642B20F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296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AC11-A26E-4605-A31C-5EA532AF94AF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91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C389-3C49-4F3C-9F21-2A80388149B7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82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726F-E3FF-4D86-A4D1-E2D97136ABB8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90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8C4E-E2E4-4E80-A6D1-C93E198E460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F25F-D56C-4C64-836F-E3F08A6DABC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2C1-C283-41A7-A539-02B9F7A848F8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1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F580-CDB3-4EB2-8AA2-991A830E1F4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E27F-53A4-4719-BEB8-5B2300008DF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6A73-CC58-4C2E-88C6-0AEBE97B415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F81-FB96-4F5C-8A4E-72BED479969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E8B9-FDE7-4067-BD5B-35E0CAE3380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888-F656-4192-8BA7-41F5D65C7242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27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70BA-B90E-43C9-AEF4-9BAD8D0E0F6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0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416-3883-4537-92C4-5BDEFF7F437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FDA1-B882-4502-8A39-4DCC15425D6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BE3-4AF0-42B9-AAC3-1D90E95A1B7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BED-6BDC-45DD-A99B-CD65AE168F2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08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BF-7282-45ED-8FDC-ACEE49957EF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4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97C5-2B97-4D22-9090-90DB82AC976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0D34-CB51-4ECA-9299-E7458F71188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2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C11-C7EC-4DF6-AF68-5B837A01CB09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439-A226-40A3-A67B-A37CA549546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AEC0-3583-4E27-ACED-5A13C46C8681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321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F2B6-D8BF-49D2-BD13-902F6C431D8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5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F4A-64C9-404B-8AA3-CBB110C7E07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25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D310-8421-4480-AB50-68081B3AE969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DA9-2046-47BD-AD40-A85FA2287DA9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13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0E14-3BFB-46BA-AA7A-1036F3067BD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620D-F845-416A-BCF9-0B867708608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6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BF5-BB8D-425C-A444-10F2697E9C3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68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18B2-B2C3-4DF2-947F-B6F3BC6F184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31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C9CF-B666-4620-9012-A3404E708FE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5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BA11-E021-4139-AAD0-74FE7FFCA54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8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01A-E5F1-4B94-BB53-798E26E6406F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369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7E9F-B449-4972-A3AA-14A73B8CB62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2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6F4-DBBA-4FF5-9EB0-5B2DEEF6117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85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78B-E333-45AD-9871-3CDE5DB08FA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110-EEAC-4EAF-8EAE-790D12D386F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5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4B92-2DD3-4136-9C4F-FD14D0DE60D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75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1A8-F09F-45E7-946D-79B2CC4C09EB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41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8C9D-2603-42F1-96EA-51272983B68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0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AF53-15DC-45AD-A05C-C7E86E9969E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4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6205-2DA8-4EFA-AD11-093903D3CD2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8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B709-6D0F-4ED8-9F46-A4259AD4F5F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903-F7C4-44A6-8CB9-BB433CE19EBC}" type="datetime1">
              <a:rPr lang="fr-CA" smtClean="0"/>
              <a:t>2015-09-26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889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CD05-6064-4A3B-816F-903414EEFE2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4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7002-AB5C-4011-B3EE-A65B80DDB6E8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64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0A1-1CDB-4A5B-A073-9024AE3D3D9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0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5269-812F-4A5F-B63D-B6167D6886E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56E9-3D7D-480D-B086-F1872B02577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8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96D7-8700-411E-9AD5-3C10F7EE4F9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5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9DCB-5FA6-4F17-8061-C93787C2302E}" type="datetime1">
              <a:rPr lang="fr-CA" smtClean="0"/>
              <a:t>2015-09-26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38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B58E-F5A3-496F-9508-87835C2EABF8}" type="datetime1">
              <a:rPr lang="fr-CA" smtClean="0"/>
              <a:t>2015-09-26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12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16DB-43D2-4278-8192-444586C2B4A2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8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7DC5-F7A4-4B67-8C47-ECF955BDC875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786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0B05-10ED-4C20-BC4D-F5C49CF789AA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68E-68D8-419F-AB90-0677658B24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39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0FCC-83EC-4D68-A16B-8FA92548FB3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12A2-E36B-4F2F-BE6F-DC1305CCA39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A108-4BD6-4E0F-B7CF-B3EC45AF88C9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ABF9-B8AF-4BC5-A1C7-5CD183E3AED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2015-09-26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988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Utilisation d’une prothèse post-opératoire pour le membre inférieur</a:t>
            </a: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3385" y="2849563"/>
            <a:ext cx="7737231" cy="750887"/>
          </a:xfrm>
        </p:spPr>
        <p:txBody>
          <a:bodyPr>
            <a:noAutofit/>
          </a:bodyPr>
          <a:lstStyle/>
          <a:p>
            <a:r>
              <a:rPr lang="fr-CA" sz="2800" dirty="0" smtClean="0"/>
              <a:t>Projet pilote mis sur pied au Centre de Réadaptation en Déficience Physique Le Parcours de Jonquière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3" y="5953301"/>
            <a:ext cx="2859585" cy="60558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68723" y="4615353"/>
            <a:ext cx="5203377" cy="161363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 smtClean="0"/>
              <a:t>Auteurs 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Marie-</a:t>
            </a:r>
            <a:r>
              <a:rPr lang="fr-CA" sz="2000" dirty="0" err="1" smtClean="0"/>
              <a:t>Eve</a:t>
            </a:r>
            <a:r>
              <a:rPr lang="fr-CA" sz="2000" dirty="0" smtClean="0"/>
              <a:t> Dallaire, TP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Serge Beaulieu, TP</a:t>
            </a:r>
            <a:endParaRPr lang="fr-CA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Amélie Harvey, </a:t>
            </a:r>
            <a:r>
              <a:rPr lang="fr-CA" sz="2000" dirty="0" err="1" smtClean="0"/>
              <a:t>pht</a:t>
            </a:r>
            <a:endParaRPr lang="fr-CA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CA" sz="6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CA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Isabelle Morin, </a:t>
            </a:r>
            <a:r>
              <a:rPr lang="fr-CA" sz="2000" dirty="0" err="1" smtClean="0"/>
              <a:t>pht</a:t>
            </a:r>
            <a:endParaRPr lang="fr-CA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Mireille Nicol, </a:t>
            </a:r>
            <a:r>
              <a:rPr lang="fr-CA" sz="2000" dirty="0" err="1" smtClean="0"/>
              <a:t>coordo</a:t>
            </a:r>
            <a:endParaRPr lang="fr-CA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CA" sz="2000" dirty="0" smtClean="0"/>
              <a:t>Pierre </a:t>
            </a:r>
            <a:r>
              <a:rPr lang="fr-CA" sz="2000" dirty="0"/>
              <a:t>Martin, </a:t>
            </a:r>
            <a:r>
              <a:rPr lang="fr-CA" sz="2000" dirty="0" err="1"/>
              <a:t>coordo</a:t>
            </a:r>
            <a:endParaRPr lang="fr-CA" sz="2000" dirty="0" smtClean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8723" y="6228985"/>
            <a:ext cx="5031927" cy="57626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dirty="0" smtClean="0"/>
              <a:t>En collaboration avec le </a:t>
            </a:r>
            <a:r>
              <a:rPr lang="fr-CA" sz="2000" i="1" dirty="0" smtClean="0"/>
              <a:t>Groupe de Recherche Interdisciplinaire sur les Maladies Neuromusculaires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2" y="4086341"/>
            <a:ext cx="3532545" cy="1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Objectif du projet pilote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 smtClean="0"/>
              <a:t>Répertorier les effets de l’utilisation d’une prothèse post-opératoire chez des patients </a:t>
            </a:r>
            <a:r>
              <a:rPr lang="fr-CA" dirty="0"/>
              <a:t>ayant subi une amputation </a:t>
            </a:r>
            <a:r>
              <a:rPr lang="fr-CA" dirty="0" err="1"/>
              <a:t>trans</a:t>
            </a:r>
            <a:r>
              <a:rPr lang="fr-CA" dirty="0"/>
              <a:t>-tibiale autant d’un point de vue physique que </a:t>
            </a:r>
            <a:r>
              <a:rPr lang="fr-CA" dirty="0" smtClean="0"/>
              <a:t>psychologique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209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Bénéfices anticipés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179521"/>
          </a:xfrm>
        </p:spPr>
        <p:txBody>
          <a:bodyPr>
            <a:normAutofit/>
          </a:bodyPr>
          <a:lstStyle/>
          <a:p>
            <a:r>
              <a:rPr lang="fr-CA" dirty="0" smtClean="0"/>
              <a:t>Au niveau physique :</a:t>
            </a:r>
          </a:p>
          <a:p>
            <a:pPr lvl="1"/>
            <a:r>
              <a:rPr lang="fr-CA" dirty="0"/>
              <a:t>Préserver le patron de la marche;</a:t>
            </a:r>
          </a:p>
          <a:p>
            <a:pPr lvl="1"/>
            <a:r>
              <a:rPr lang="fr-CA" dirty="0"/>
              <a:t>Permettre de mieux contrôler l’œdème, l’inflammation et la morphologie du moignon;</a:t>
            </a:r>
          </a:p>
          <a:p>
            <a:pPr lvl="1"/>
            <a:r>
              <a:rPr lang="fr-CA" dirty="0"/>
              <a:t>Améliorer la circulation sanguine du moignon;</a:t>
            </a:r>
          </a:p>
          <a:p>
            <a:pPr lvl="1"/>
            <a:r>
              <a:rPr lang="fr-CA" dirty="0"/>
              <a:t>Activer la guérison de la cicatrice et réduire la formation d’adhérences;</a:t>
            </a:r>
          </a:p>
          <a:p>
            <a:pPr lvl="1"/>
            <a:r>
              <a:rPr lang="fr-CA" dirty="0"/>
              <a:t>Permettre un meilleur contrôle de la douleur et possiblement empêcher l’apparition de douleurs fantômes;</a:t>
            </a:r>
          </a:p>
          <a:p>
            <a:pPr lvl="1"/>
            <a:r>
              <a:rPr lang="fr-CA" dirty="0"/>
              <a:t>Fournir un support et une protection</a:t>
            </a:r>
            <a:r>
              <a:rPr lang="fr-CA" dirty="0" smtClean="0"/>
              <a:t>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ah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Bénéfices anticipés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100391"/>
          </a:xfrm>
        </p:spPr>
        <p:txBody>
          <a:bodyPr>
            <a:normAutofit/>
          </a:bodyPr>
          <a:lstStyle/>
          <a:p>
            <a:r>
              <a:rPr lang="fr-CA" dirty="0" smtClean="0"/>
              <a:t>Au niveau physique (suite) :</a:t>
            </a:r>
          </a:p>
          <a:p>
            <a:pPr lvl="1"/>
            <a:r>
              <a:rPr lang="fr-CA" dirty="0" smtClean="0"/>
              <a:t>Prévenir </a:t>
            </a:r>
            <a:r>
              <a:rPr lang="fr-CA" dirty="0"/>
              <a:t>des contractures musculaires;</a:t>
            </a:r>
          </a:p>
          <a:p>
            <a:pPr lvl="1"/>
            <a:r>
              <a:rPr lang="fr-CA" dirty="0"/>
              <a:t>Renforcer le membre amputé;</a:t>
            </a:r>
          </a:p>
          <a:p>
            <a:pPr lvl="1"/>
            <a:r>
              <a:rPr lang="fr-CA" dirty="0"/>
              <a:t>Réduire la période d’immobilisation et les risques de plaies associées (maintien de l’intégrité de la peau);</a:t>
            </a:r>
          </a:p>
          <a:p>
            <a:pPr lvl="1"/>
            <a:r>
              <a:rPr lang="fr-CA" dirty="0"/>
              <a:t>Réduire la période d’entraînement prothétique;</a:t>
            </a:r>
          </a:p>
          <a:p>
            <a:pPr lvl="1"/>
            <a:r>
              <a:rPr lang="fr-CA" dirty="0"/>
              <a:t>Favoriser la reprise plus rapide des habitudes de vie et diminuer la durée de la réadaptation;</a:t>
            </a:r>
          </a:p>
          <a:p>
            <a:pPr lvl="1"/>
            <a:r>
              <a:rPr lang="fr-CA" dirty="0"/>
              <a:t>Maintenir une bonne condition physique et ainsi éviter un déconditionnement.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ah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Bénéfices anticipés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100391"/>
          </a:xfrm>
        </p:spPr>
        <p:txBody>
          <a:bodyPr>
            <a:normAutofit/>
          </a:bodyPr>
          <a:lstStyle/>
          <a:p>
            <a:r>
              <a:rPr lang="fr-CA" dirty="0" smtClean="0"/>
              <a:t>Au niveau psychologique :</a:t>
            </a:r>
          </a:p>
          <a:p>
            <a:endParaRPr lang="fr-CA" dirty="0" smtClean="0"/>
          </a:p>
          <a:p>
            <a:pPr lvl="1"/>
            <a:r>
              <a:rPr lang="fr-CA" dirty="0"/>
              <a:t>Diminuer l’incertitude et possiblement réduire l’anxiété liée à l’attente d’entreprendre le processus de réadaptation;</a:t>
            </a:r>
          </a:p>
          <a:p>
            <a:pPr lvl="1"/>
            <a:r>
              <a:rPr lang="fr-CA" dirty="0"/>
              <a:t>Favoriser le cheminement psychologique de l’usager et son adaptation à sa nouvelle condition;</a:t>
            </a:r>
          </a:p>
          <a:p>
            <a:pPr lvl="1"/>
            <a:r>
              <a:rPr lang="fr-CA" dirty="0"/>
              <a:t>Préserver le schéma corporel et l’idée de la 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ah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8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Bénéfices anticipés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768607"/>
          </a:xfrm>
        </p:spPr>
        <p:txBody>
          <a:bodyPr>
            <a:normAutofit/>
          </a:bodyPr>
          <a:lstStyle/>
          <a:p>
            <a:r>
              <a:rPr lang="fr-CA" sz="3000" dirty="0"/>
              <a:t>Les facteurs environnementaux :</a:t>
            </a:r>
          </a:p>
          <a:p>
            <a:pPr lvl="1"/>
            <a:r>
              <a:rPr lang="fr-CA" sz="2600" dirty="0"/>
              <a:t>Permettre une meilleure </a:t>
            </a:r>
            <a:r>
              <a:rPr lang="fr-CA" sz="2600" dirty="0" smtClean="0"/>
              <a:t>continuité;</a:t>
            </a:r>
            <a:endParaRPr lang="fr-CA" sz="2600" dirty="0"/>
          </a:p>
          <a:p>
            <a:pPr lvl="1"/>
            <a:r>
              <a:rPr lang="fr-CA" sz="2600" dirty="0"/>
              <a:t>Éviter les changements d'intervenants; </a:t>
            </a:r>
          </a:p>
          <a:p>
            <a:pPr lvl="1"/>
            <a:r>
              <a:rPr lang="fr-CA" sz="2600" dirty="0"/>
              <a:t>Mieux identifier les aides à la marche ou à la mobilité (fauteuil roulant, marchette, béquilles etc</a:t>
            </a:r>
            <a:r>
              <a:rPr lang="fr-CA" sz="2600" dirty="0" smtClean="0"/>
              <a:t>.);</a:t>
            </a:r>
            <a:endParaRPr lang="fr-CA" sz="2600" dirty="0"/>
          </a:p>
          <a:p>
            <a:pPr lvl="1"/>
            <a:r>
              <a:rPr lang="fr-CA" sz="2600" dirty="0"/>
              <a:t>Mieux identifier les barrières architecturales à domicile </a:t>
            </a:r>
            <a:r>
              <a:rPr lang="fr-CA" sz="2200" dirty="0"/>
              <a:t>(processus d’attribution inchangé)</a:t>
            </a:r>
            <a:r>
              <a:rPr lang="fr-CA" sz="2600" dirty="0"/>
              <a:t>;</a:t>
            </a:r>
          </a:p>
          <a:p>
            <a:pPr lvl="1"/>
            <a:r>
              <a:rPr lang="fr-CA" sz="2600" dirty="0"/>
              <a:t>Émettre des pronostics plus rapides quant aux possibilités d'appareillage et sur la réalisation des habitudes de vie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ah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Risques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768607"/>
          </a:xfrm>
        </p:spPr>
        <p:txBody>
          <a:bodyPr>
            <a:normAutofit/>
          </a:bodyPr>
          <a:lstStyle/>
          <a:p>
            <a:r>
              <a:rPr lang="fr-CA" sz="3000" dirty="0" smtClean="0"/>
              <a:t>Risque accru de blessures</a:t>
            </a:r>
          </a:p>
          <a:p>
            <a:r>
              <a:rPr lang="fr-CA" sz="3000" dirty="0" smtClean="0"/>
              <a:t>Complications circulatoires possibles</a:t>
            </a:r>
          </a:p>
          <a:p>
            <a:endParaRPr lang="fr-CA" sz="3000" dirty="0"/>
          </a:p>
          <a:p>
            <a:r>
              <a:rPr lang="fr-CA" sz="3000" dirty="0" smtClean="0"/>
              <a:t>Si la condition médicale change </a:t>
            </a:r>
            <a:r>
              <a:rPr lang="fr-CA" sz="3000" dirty="0" smtClean="0">
                <a:sym typeface="Wingdings" panose="05000000000000000000" pitchFamily="2" charset="2"/>
              </a:rPr>
              <a:t></a:t>
            </a:r>
          </a:p>
          <a:p>
            <a:endParaRPr lang="fr-CA" sz="3000" dirty="0">
              <a:sym typeface="Wingdings" panose="05000000000000000000" pitchFamily="2" charset="2"/>
            </a:endParaRPr>
          </a:p>
          <a:p>
            <a:pPr lvl="1"/>
            <a:r>
              <a:rPr lang="fr-CA" sz="2600" dirty="0" smtClean="0">
                <a:sym typeface="Wingdings" panose="05000000000000000000" pitchFamily="2" charset="2"/>
              </a:rPr>
              <a:t>Patient redirigé vers la réadaptation pré-prothétique régulière (1</a:t>
            </a:r>
            <a:r>
              <a:rPr lang="fr-CA" sz="2600" baseline="30000" dirty="0" smtClean="0">
                <a:sym typeface="Wingdings" panose="05000000000000000000" pitchFamily="2" charset="2"/>
              </a:rPr>
              <a:t>ière</a:t>
            </a:r>
            <a:r>
              <a:rPr lang="fr-CA" sz="2600" dirty="0" smtClean="0">
                <a:sym typeface="Wingdings" panose="05000000000000000000" pitchFamily="2" charset="2"/>
              </a:rPr>
              <a:t> ligne)</a:t>
            </a:r>
          </a:p>
          <a:p>
            <a:pPr lvl="1"/>
            <a:r>
              <a:rPr lang="fr-CA" sz="2600" dirty="0" smtClean="0">
                <a:sym typeface="Wingdings" panose="05000000000000000000" pitchFamily="2" charset="2"/>
              </a:rPr>
              <a:t>Possibles conséquences psychologiques (déception, découragement, etc.)</a:t>
            </a:r>
            <a:endParaRPr lang="fr-CA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430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Sélection des patients</a:t>
            </a:r>
          </a:p>
          <a:p>
            <a:endParaRPr lang="fr-CA" dirty="0"/>
          </a:p>
          <a:p>
            <a:pPr lvl="1"/>
            <a:r>
              <a:rPr lang="fr-CA" dirty="0" smtClean="0"/>
              <a:t>Il est choisi d’utiliser ce type de prothèse pour des patients qui répondent à des critères bien précis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Ces critères sont soit en lien avec la faisabilité d’initier la réadaptation tôt, soit en lien avec la condition physique et fonctionnelle du patient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14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Méthodologie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812567"/>
          </a:xfrm>
        </p:spPr>
        <p:txBody>
          <a:bodyPr>
            <a:normAutofit/>
          </a:bodyPr>
          <a:lstStyle/>
          <a:p>
            <a:r>
              <a:rPr lang="fr-CA" dirty="0" smtClean="0"/>
              <a:t>Critères de référence</a:t>
            </a:r>
          </a:p>
          <a:p>
            <a:pPr marL="971526" lvl="1" indent="-514338">
              <a:buFont typeface="+mj-lt"/>
              <a:buAutoNum type="arabicPeriod"/>
            </a:pPr>
            <a:r>
              <a:rPr lang="fr-CA" dirty="0"/>
              <a:t>amputation tibiale</a:t>
            </a:r>
            <a:r>
              <a:rPr lang="fr-CA" b="1" dirty="0"/>
              <a:t> </a:t>
            </a:r>
            <a:r>
              <a:rPr lang="fr-CA" dirty="0"/>
              <a:t>récente </a:t>
            </a:r>
            <a:r>
              <a:rPr lang="fr-CA" dirty="0" smtClean="0"/>
              <a:t>(&lt; 1 mois)</a:t>
            </a:r>
          </a:p>
          <a:p>
            <a:pPr marL="971526" lvl="1" indent="-514338">
              <a:buFont typeface="+mj-lt"/>
              <a:buAutoNum type="arabicPeriod"/>
            </a:pPr>
            <a:r>
              <a:rPr lang="fr-CA" dirty="0"/>
              <a:t>être ambulants avant et après l’opération </a:t>
            </a:r>
            <a:endParaRPr lang="fr-CA" dirty="0" smtClean="0"/>
          </a:p>
          <a:p>
            <a:pPr lvl="2"/>
            <a:r>
              <a:rPr lang="fr-CA" dirty="0" smtClean="0"/>
              <a:t>absence </a:t>
            </a:r>
            <a:r>
              <a:rPr lang="fr-CA" dirty="0"/>
              <a:t>d’obésité </a:t>
            </a:r>
            <a:r>
              <a:rPr lang="fr-CA" dirty="0" smtClean="0"/>
              <a:t>morbide</a:t>
            </a:r>
          </a:p>
          <a:p>
            <a:pPr lvl="2"/>
            <a:r>
              <a:rPr lang="fr-CA" dirty="0" smtClean="0"/>
              <a:t>être </a:t>
            </a:r>
            <a:r>
              <a:rPr lang="fr-CA" dirty="0"/>
              <a:t>en mesure de se déplacer seul avec des béquilles suite à </a:t>
            </a:r>
            <a:r>
              <a:rPr lang="fr-CA" dirty="0" smtClean="0"/>
              <a:t>l’amputation</a:t>
            </a:r>
          </a:p>
          <a:p>
            <a:pPr marL="971526" lvl="1" indent="-514338">
              <a:buFont typeface="+mj-lt"/>
              <a:buAutoNum type="arabicPeriod"/>
            </a:pPr>
            <a:r>
              <a:rPr lang="fr-CA" dirty="0" smtClean="0"/>
              <a:t>bonne </a:t>
            </a:r>
            <a:r>
              <a:rPr lang="fr-CA" dirty="0"/>
              <a:t>condition </a:t>
            </a:r>
            <a:r>
              <a:rPr lang="fr-CA" dirty="0" smtClean="0"/>
              <a:t>du moignon</a:t>
            </a:r>
          </a:p>
          <a:p>
            <a:pPr lvl="2"/>
            <a:r>
              <a:rPr lang="fr-CA" dirty="0" smtClean="0"/>
              <a:t>pas </a:t>
            </a:r>
            <a:r>
              <a:rPr lang="fr-CA" dirty="0"/>
              <a:t>de signes </a:t>
            </a:r>
            <a:r>
              <a:rPr lang="fr-CA" dirty="0" smtClean="0"/>
              <a:t>d’infection</a:t>
            </a:r>
          </a:p>
          <a:p>
            <a:pPr lvl="2"/>
            <a:r>
              <a:rPr lang="fr-CA" dirty="0" smtClean="0"/>
              <a:t>absence </a:t>
            </a:r>
            <a:r>
              <a:rPr lang="fr-CA" dirty="0"/>
              <a:t>d’œdème à </a:t>
            </a:r>
            <a:r>
              <a:rPr lang="fr-CA" dirty="0" smtClean="0"/>
              <a:t>godet</a:t>
            </a:r>
          </a:p>
          <a:p>
            <a:pPr lvl="2"/>
            <a:r>
              <a:rPr lang="fr-CA" dirty="0" smtClean="0"/>
              <a:t>absence </a:t>
            </a:r>
            <a:r>
              <a:rPr lang="fr-CA" dirty="0"/>
              <a:t>de cellulite </a:t>
            </a:r>
            <a:r>
              <a:rPr lang="fr-CA" dirty="0" smtClean="0"/>
              <a:t>infectieuse</a:t>
            </a:r>
          </a:p>
          <a:p>
            <a:pPr lvl="2"/>
            <a:r>
              <a:rPr lang="fr-CA" dirty="0" smtClean="0"/>
              <a:t>forme </a:t>
            </a:r>
            <a:r>
              <a:rPr lang="fr-CA" dirty="0"/>
              <a:t>cylindrique ou légèrement bulbeux, d’une longueur adéquate et dont le volume est stabilisé par un mode de </a:t>
            </a:r>
            <a:r>
              <a:rPr lang="fr-CA" dirty="0" smtClean="0"/>
              <a:t>contention (bas réducteur ou bandage en 8)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62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Méthodologie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Critères de référence</a:t>
            </a:r>
          </a:p>
          <a:p>
            <a:pPr marL="971526" lvl="1" indent="-514338">
              <a:buFont typeface="+mj-lt"/>
              <a:buAutoNum type="arabicPeriod" startAt="4"/>
            </a:pPr>
            <a:r>
              <a:rPr lang="fr-CA" dirty="0"/>
              <a:t>être stable médicalement </a:t>
            </a:r>
            <a:endParaRPr lang="fr-CA" dirty="0" smtClean="0"/>
          </a:p>
          <a:p>
            <a:pPr marL="971526" lvl="1" indent="-514338">
              <a:buFont typeface="+mj-lt"/>
              <a:buAutoNum type="arabicPeriod" startAt="4"/>
            </a:pPr>
            <a:r>
              <a:rPr lang="fr-CA" dirty="0" smtClean="0"/>
              <a:t>bonnes </a:t>
            </a:r>
            <a:r>
              <a:rPr lang="fr-CA" dirty="0"/>
              <a:t>capacités cognitives </a:t>
            </a:r>
            <a:r>
              <a:rPr lang="fr-CA" dirty="0" smtClean="0"/>
              <a:t>(</a:t>
            </a:r>
            <a:r>
              <a:rPr lang="fr-CA" dirty="0"/>
              <a:t>mémoire, apprentissages, jugement, compréhension, etc</a:t>
            </a:r>
            <a:r>
              <a:rPr lang="fr-CA" dirty="0" smtClean="0"/>
              <a:t>.)</a:t>
            </a:r>
          </a:p>
          <a:p>
            <a:pPr marL="971526" lvl="1" indent="-514338">
              <a:buFont typeface="+mj-lt"/>
              <a:buAutoNum type="arabicPeriod" startAt="4"/>
            </a:pPr>
            <a:r>
              <a:rPr lang="fr-CA" dirty="0" smtClean="0"/>
              <a:t>flexum au </a:t>
            </a:r>
            <a:r>
              <a:rPr lang="fr-CA" dirty="0"/>
              <a:t>genou de </a:t>
            </a:r>
            <a:r>
              <a:rPr lang="fr-CA" dirty="0" smtClean="0"/>
              <a:t>&lt;15 </a:t>
            </a:r>
            <a:r>
              <a:rPr lang="fr-CA" dirty="0"/>
              <a:t>degrés </a:t>
            </a:r>
            <a:endParaRPr lang="fr-CA" dirty="0" smtClean="0"/>
          </a:p>
          <a:p>
            <a:pPr marL="971526" lvl="1" indent="-514338">
              <a:buFont typeface="+mj-lt"/>
              <a:buAutoNum type="arabicPeriod" startAt="4"/>
            </a:pPr>
            <a:r>
              <a:rPr lang="fr-CA" dirty="0" smtClean="0"/>
              <a:t>force </a:t>
            </a:r>
            <a:r>
              <a:rPr lang="fr-CA" dirty="0"/>
              <a:t>musculaire des fléchisseurs et des extenseurs du genou ainsi que des fléchisseurs, extenseurs et abducteurs de la hanche d’au moins </a:t>
            </a:r>
            <a:r>
              <a:rPr lang="fr-CA" dirty="0" smtClean="0"/>
              <a:t>3/5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98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Partenaires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Les patients doivent </a:t>
            </a:r>
            <a:r>
              <a:rPr lang="fr-CA" dirty="0"/>
              <a:t>ê</a:t>
            </a:r>
            <a:r>
              <a:rPr lang="fr-CA" dirty="0" smtClean="0"/>
              <a:t>tre référés très tôt suite à l’amputation (moins de 1 mois)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Importance de faire connaitre notre projet et les critères d’entrée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Qui sont les partenaires référents :</a:t>
            </a:r>
          </a:p>
          <a:p>
            <a:pPr lvl="2"/>
            <a:r>
              <a:rPr lang="fr-CA" dirty="0" smtClean="0"/>
              <a:t>Physiothérapeutes et/ou coordonnateurs et/ou médecins de 1</a:t>
            </a:r>
            <a:r>
              <a:rPr lang="fr-CA" baseline="30000" dirty="0" smtClean="0"/>
              <a:t>ière</a:t>
            </a:r>
            <a:r>
              <a:rPr lang="fr-CA" dirty="0" smtClean="0"/>
              <a:t> ligne des 6 centres hospitaliers affiliés au CIUSSS de la région du Saguenay-Lac-St-Jean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37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409088"/>
            <a:ext cx="7886700" cy="1325563"/>
          </a:xfrm>
        </p:spPr>
        <p:txBody>
          <a:bodyPr/>
          <a:lstStyle/>
          <a:p>
            <a:r>
              <a:rPr lang="fr-CA" b="1" dirty="0"/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528355"/>
            <a:ext cx="78867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b="1" dirty="0" smtClean="0"/>
          </a:p>
          <a:p>
            <a:endParaRPr lang="fr-CA" b="1" dirty="0"/>
          </a:p>
          <a:p>
            <a:pPr lvl="0"/>
            <a:r>
              <a:rPr lang="en-CA" sz="3200" dirty="0">
                <a:solidFill>
                  <a:prstClr val="black"/>
                </a:solidFill>
              </a:rPr>
              <a:t>Au Saguenay Lac St-Jean, </a:t>
            </a:r>
            <a:r>
              <a:rPr lang="en-CA" sz="3200" dirty="0" err="1">
                <a:solidFill>
                  <a:prstClr val="black"/>
                </a:solidFill>
              </a:rPr>
              <a:t>il</a:t>
            </a:r>
            <a:r>
              <a:rPr lang="en-CA" sz="3200" dirty="0">
                <a:solidFill>
                  <a:prstClr val="black"/>
                </a:solidFill>
              </a:rPr>
              <a:t> </a:t>
            </a:r>
            <a:r>
              <a:rPr lang="en-CA" sz="3200" dirty="0" err="1">
                <a:solidFill>
                  <a:prstClr val="black"/>
                </a:solidFill>
              </a:rPr>
              <a:t>n’y</a:t>
            </a:r>
            <a:r>
              <a:rPr lang="en-CA" sz="3200" dirty="0">
                <a:solidFill>
                  <a:prstClr val="black"/>
                </a:solidFill>
              </a:rPr>
              <a:t> a pas de </a:t>
            </a:r>
            <a:r>
              <a:rPr lang="en-CA" sz="3200" dirty="0" err="1">
                <a:solidFill>
                  <a:prstClr val="black"/>
                </a:solidFill>
              </a:rPr>
              <a:t>programmation</a:t>
            </a:r>
            <a:r>
              <a:rPr lang="en-CA" sz="3200" dirty="0">
                <a:solidFill>
                  <a:prstClr val="black"/>
                </a:solidFill>
              </a:rPr>
              <a:t> </a:t>
            </a:r>
            <a:r>
              <a:rPr lang="en-CA" sz="3200" dirty="0" err="1">
                <a:solidFill>
                  <a:prstClr val="black"/>
                </a:solidFill>
              </a:rPr>
              <a:t>dédiée</a:t>
            </a:r>
            <a:r>
              <a:rPr lang="en-CA" sz="3200" dirty="0">
                <a:solidFill>
                  <a:prstClr val="black"/>
                </a:solidFill>
              </a:rPr>
              <a:t> à la </a:t>
            </a:r>
            <a:r>
              <a:rPr lang="en-CA" sz="3200" dirty="0" err="1">
                <a:solidFill>
                  <a:prstClr val="black"/>
                </a:solidFill>
              </a:rPr>
              <a:t>clientèle</a:t>
            </a:r>
            <a:r>
              <a:rPr lang="en-CA" sz="3200" dirty="0">
                <a:solidFill>
                  <a:prstClr val="black"/>
                </a:solidFill>
              </a:rPr>
              <a:t> </a:t>
            </a:r>
            <a:r>
              <a:rPr lang="en-CA" sz="3200" dirty="0" err="1">
                <a:solidFill>
                  <a:prstClr val="black"/>
                </a:solidFill>
              </a:rPr>
              <a:t>amputée</a:t>
            </a:r>
            <a:r>
              <a:rPr lang="en-CA" sz="32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19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Afin de mieux définir le type de patients rechercher pour nos partenaires, une liste à cocher rapide des critères a été créée.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6594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370799" y="67332"/>
            <a:ext cx="6402401" cy="6722017"/>
            <a:chOff x="1370799" y="67332"/>
            <a:chExt cx="6402401" cy="672201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b="7703"/>
            <a:stretch/>
          </p:blipFill>
          <p:spPr>
            <a:xfrm>
              <a:off x="1536419" y="1310994"/>
              <a:ext cx="6071162" cy="4413536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0799" y="5818818"/>
              <a:ext cx="6402401" cy="97053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328" y="67332"/>
              <a:ext cx="5777345" cy="1243662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5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Première évaluation rapide des critères par les partenaires</a:t>
            </a:r>
          </a:p>
          <a:p>
            <a:endParaRPr lang="fr-CA" dirty="0"/>
          </a:p>
          <a:p>
            <a:r>
              <a:rPr lang="fr-CA" dirty="0" smtClean="0"/>
              <a:t>Référence au CRDP le Parcours</a:t>
            </a:r>
          </a:p>
          <a:p>
            <a:endParaRPr lang="fr-CA" dirty="0"/>
          </a:p>
          <a:p>
            <a:r>
              <a:rPr lang="fr-CA" dirty="0" smtClean="0"/>
              <a:t>Avant de procéder à l’admission du patient </a:t>
            </a: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évaluation </a:t>
            </a:r>
            <a:r>
              <a:rPr lang="fr-CA" dirty="0"/>
              <a:t>complète </a:t>
            </a:r>
            <a:r>
              <a:rPr lang="fr-CA" dirty="0" smtClean="0"/>
              <a:t>(TP et </a:t>
            </a:r>
            <a:r>
              <a:rPr lang="fr-CA" dirty="0" err="1" smtClean="0"/>
              <a:t>pht</a:t>
            </a:r>
            <a:r>
              <a:rPr lang="fr-CA" dirty="0" smtClean="0"/>
              <a:t>) afin </a:t>
            </a:r>
            <a:r>
              <a:rPr lang="fr-CA" dirty="0"/>
              <a:t>de s’assurer qu’il rencontre tous les critères et que les risques sont réduits au </a:t>
            </a:r>
            <a:r>
              <a:rPr lang="fr-CA" dirty="0" smtClean="0"/>
              <a:t>minimum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94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la personne est jugée admissible </a:t>
            </a:r>
            <a:r>
              <a:rPr lang="fr-CA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fr-CA" dirty="0" smtClean="0">
              <a:sym typeface="Wingdings" panose="05000000000000000000" pitchFamily="2" charset="2"/>
            </a:endParaRPr>
          </a:p>
          <a:p>
            <a:pPr lvl="1"/>
            <a:r>
              <a:rPr lang="fr-CA" dirty="0" smtClean="0"/>
              <a:t>Lecture et signature du formulaire d’information (déroulement, avantages et risques)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sb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7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Prothèse</a:t>
            </a:r>
          </a:p>
          <a:p>
            <a:endParaRPr lang="fr-CA" dirty="0" smtClean="0"/>
          </a:p>
          <a:p>
            <a:pPr lvl="1">
              <a:spcAft>
                <a:spcPts val="600"/>
              </a:spcAft>
            </a:pPr>
            <a:r>
              <a:rPr lang="fr-CA" dirty="0" smtClean="0"/>
              <a:t>Fabriquée et livrée en une journée au programme des aides techniques du CRDP Le Parcours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Emboîture faite de bandes de fibre de synthèse moulées sur le moignon du patient 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Système modulaire approprié aux besoins du patient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Port de bas non-compressifs pour s’ajuster aux variations de volume</a:t>
            </a:r>
          </a:p>
          <a:p>
            <a:pPr lvl="1">
              <a:spcAft>
                <a:spcPts val="600"/>
              </a:spcAft>
            </a:pPr>
            <a:r>
              <a:rPr lang="en-CA" dirty="0" smtClean="0"/>
              <a:t>Port d’un bas </a:t>
            </a:r>
            <a:r>
              <a:rPr lang="en-CA" dirty="0" err="1" smtClean="0"/>
              <a:t>réducteur</a:t>
            </a:r>
            <a:r>
              <a:rPr lang="en-CA" dirty="0" smtClean="0"/>
              <a:t> de </a:t>
            </a:r>
            <a:r>
              <a:rPr lang="en-CA" dirty="0" err="1" smtClean="0"/>
              <a:t>moignon</a:t>
            </a:r>
            <a:r>
              <a:rPr lang="en-CA" dirty="0" smtClean="0"/>
              <a:t> au </a:t>
            </a:r>
            <a:r>
              <a:rPr lang="en-CA" dirty="0" err="1" smtClean="0"/>
              <a:t>retrait</a:t>
            </a:r>
            <a:r>
              <a:rPr lang="en-CA" dirty="0" smtClean="0"/>
              <a:t> de la </a:t>
            </a:r>
            <a:r>
              <a:rPr lang="en-CA" dirty="0" err="1" smtClean="0"/>
              <a:t>prothèse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07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25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" y="112690"/>
            <a:ext cx="2914328" cy="2185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8" y="112691"/>
            <a:ext cx="2733244" cy="20499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04" y="112690"/>
            <a:ext cx="2733244" cy="2049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7" y="2334592"/>
            <a:ext cx="2913600" cy="218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42" y="4572800"/>
            <a:ext cx="2913600" cy="2185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1" y="2334592"/>
            <a:ext cx="3312266" cy="4423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12" y="112690"/>
            <a:ext cx="2914328" cy="21857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47" y="112690"/>
            <a:ext cx="2914328" cy="21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Réadaptation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Pas de protocole fixe : ajusté en fonction des recommandations des médecins et des thérapeutes et en fonction de la condition du patient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Port progressif de la prothèse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Mise en charge partielle débutant dès le 1</a:t>
            </a:r>
            <a:r>
              <a:rPr lang="fr-CA" baseline="30000" dirty="0" smtClean="0"/>
              <a:t>er</a:t>
            </a:r>
            <a:r>
              <a:rPr lang="fr-CA" dirty="0" smtClean="0"/>
              <a:t> jour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Port d’un bas compressif lors du retrait de la prothèse</a:t>
            </a:r>
          </a:p>
          <a:p>
            <a:pPr marL="457189" lvl="1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02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66" y="805420"/>
            <a:ext cx="3881465" cy="517528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r="14108"/>
          <a:stretch/>
        </p:blipFill>
        <p:spPr>
          <a:xfrm>
            <a:off x="435220" y="805420"/>
            <a:ext cx="3759343" cy="51768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ah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Réadaptation</a:t>
            </a:r>
          </a:p>
          <a:p>
            <a:endParaRPr lang="fr-CA" dirty="0"/>
          </a:p>
          <a:p>
            <a:pPr lvl="1"/>
            <a:r>
              <a:rPr lang="fr-CA" dirty="0"/>
              <a:t>Durée moyenne d’utilisation de la prothèse : 4 à 6 semaines (possibilité de remouler ou modifier au besoin</a:t>
            </a:r>
            <a:r>
              <a:rPr lang="fr-CA" dirty="0" smtClean="0"/>
              <a:t>)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Par la suite, introduction de la prothèse temporaire (trajectoire habituelle)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787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Éléments d’évaluation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Les items suivants seront évaluer avant la livraison de la prothèse, aux semaines 4, 8 et 12 suivantes et à la fin de la réadaptation </a:t>
            </a:r>
          </a:p>
          <a:p>
            <a:pPr lvl="1"/>
            <a:r>
              <a:rPr lang="fr-CA" dirty="0" smtClean="0"/>
              <a:t>Des outils « maisons » ont été créés pour évaluer des points précis</a:t>
            </a:r>
          </a:p>
          <a:p>
            <a:pPr lvl="1"/>
            <a:r>
              <a:rPr lang="fr-CA" dirty="0"/>
              <a:t>D</a:t>
            </a:r>
            <a:r>
              <a:rPr lang="fr-CA" dirty="0" smtClean="0"/>
              <a:t>es tests standardisés ont été choisis afin de pouvoir comparer nos patients avec les normes</a:t>
            </a:r>
          </a:p>
          <a:p>
            <a:pPr marL="457189" lvl="1" indent="0">
              <a:buNone/>
            </a:pPr>
            <a:endParaRPr lang="fr-CA" dirty="0" smtClean="0"/>
          </a:p>
          <a:p>
            <a:r>
              <a:rPr lang="fr-CA" dirty="0" smtClean="0"/>
              <a:t>Étant donné le nombre limité de patients vu au CRDP Le Parcours, les données devront être recueillies sur quelques années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201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409088"/>
            <a:ext cx="7886700" cy="1325563"/>
          </a:xfrm>
        </p:spPr>
        <p:txBody>
          <a:bodyPr/>
          <a:lstStyle/>
          <a:p>
            <a:r>
              <a:rPr lang="fr-CA" b="1" dirty="0"/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528355"/>
            <a:ext cx="7886700" cy="4572000"/>
          </a:xfrm>
        </p:spPr>
        <p:txBody>
          <a:bodyPr>
            <a:normAutofit lnSpcReduction="10000"/>
          </a:bodyPr>
          <a:lstStyle/>
          <a:p>
            <a:r>
              <a:rPr lang="fr-CA" sz="2400" b="1" dirty="0" smtClean="0"/>
              <a:t>Trajectoire habituelle suite à une amputation dans la région du Saguenay-Lac-St-Jean </a:t>
            </a:r>
            <a:r>
              <a:rPr lang="fr-CA" sz="2400" dirty="0" smtClean="0"/>
              <a:t>:</a:t>
            </a:r>
          </a:p>
          <a:p>
            <a:pPr marL="0" indent="0" algn="ctr">
              <a:buNone/>
            </a:pPr>
            <a:r>
              <a:rPr lang="fr-CA" sz="2600" dirty="0" smtClean="0"/>
              <a:t>Chirurgie </a:t>
            </a:r>
            <a:r>
              <a:rPr lang="fr-CA" sz="2600" dirty="0" smtClean="0">
                <a:sym typeface="Wingdings" panose="05000000000000000000" pitchFamily="2" charset="2"/>
              </a:rPr>
              <a:t> </a:t>
            </a:r>
          </a:p>
          <a:p>
            <a:pPr marL="720707" indent="0" algn="ctr">
              <a:lnSpc>
                <a:spcPct val="110000"/>
              </a:lnSpc>
              <a:buNone/>
            </a:pPr>
            <a:r>
              <a:rPr lang="fr-CA" sz="2600" dirty="0" smtClean="0">
                <a:sym typeface="Wingdings" panose="05000000000000000000" pitchFamily="2" charset="2"/>
              </a:rPr>
              <a:t>Réadaptation en première ligne (CH) pour la phase pré-prothétique</a:t>
            </a:r>
          </a:p>
          <a:p>
            <a:pPr marL="720707" indent="0" algn="ctr">
              <a:lnSpc>
                <a:spcPct val="110000"/>
              </a:lnSpc>
              <a:buNone/>
            </a:pPr>
            <a:r>
              <a:rPr lang="fr-CA" sz="2600" dirty="0" smtClean="0">
                <a:sym typeface="Wingdings" panose="05000000000000000000" pitchFamily="2" charset="2"/>
              </a:rPr>
              <a:t>Récupération </a:t>
            </a:r>
            <a:r>
              <a:rPr lang="fr-CA" sz="2600" dirty="0">
                <a:sym typeface="Wingdings" panose="05000000000000000000" pitchFamily="2" charset="2"/>
              </a:rPr>
              <a:t>et attente d’une guérison complète du </a:t>
            </a:r>
            <a:r>
              <a:rPr lang="fr-CA" sz="2600" dirty="0" smtClean="0">
                <a:sym typeface="Wingdings" panose="05000000000000000000" pitchFamily="2" charset="2"/>
              </a:rPr>
              <a:t>moignon</a:t>
            </a:r>
          </a:p>
          <a:p>
            <a:pPr marL="720707" indent="0" algn="ctr">
              <a:lnSpc>
                <a:spcPct val="110000"/>
              </a:lnSpc>
              <a:buNone/>
            </a:pPr>
            <a:r>
              <a:rPr lang="fr-CA" sz="2600" dirty="0" smtClean="0">
                <a:sym typeface="Wingdings" panose="05000000000000000000" pitchFamily="2" charset="2"/>
              </a:rPr>
              <a:t>Phase prothétique au CRDP Le Parcours </a:t>
            </a:r>
          </a:p>
          <a:p>
            <a:pPr marL="720707" indent="0" algn="ctr">
              <a:lnSpc>
                <a:spcPct val="110000"/>
              </a:lnSpc>
              <a:buNone/>
            </a:pPr>
            <a:r>
              <a:rPr lang="fr-CA" sz="2000" dirty="0" smtClean="0">
                <a:sym typeface="Wingdings" panose="05000000000000000000" pitchFamily="2" charset="2"/>
              </a:rPr>
              <a:t>(Déficience motrice adulte ou traumatologie selon la cause de l’amputation)</a:t>
            </a:r>
            <a:endParaRPr lang="fr-CA" sz="2000" dirty="0"/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</a:t>
            </a:fld>
            <a:endParaRPr lang="fr-CA"/>
          </a:p>
        </p:txBody>
      </p:sp>
      <p:sp>
        <p:nvSpPr>
          <p:cNvPr id="5" name="Flèche vers le bas 4"/>
          <p:cNvSpPr/>
          <p:nvPr/>
        </p:nvSpPr>
        <p:spPr>
          <a:xfrm>
            <a:off x="4384332" y="2586317"/>
            <a:ext cx="297182" cy="156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vers le bas 5"/>
          <p:cNvSpPr/>
          <p:nvPr/>
        </p:nvSpPr>
        <p:spPr>
          <a:xfrm>
            <a:off x="4410380" y="3540031"/>
            <a:ext cx="300444" cy="17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vers le bas 7"/>
          <p:cNvSpPr/>
          <p:nvPr/>
        </p:nvSpPr>
        <p:spPr>
          <a:xfrm>
            <a:off x="4407129" y="4467431"/>
            <a:ext cx="277588" cy="156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64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30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401"/>
          <a:stretch/>
        </p:blipFill>
        <p:spPr>
          <a:xfrm>
            <a:off x="1243711" y="61045"/>
            <a:ext cx="6656578" cy="67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31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92" y="449919"/>
            <a:ext cx="7069816" cy="48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94" y="522353"/>
            <a:ext cx="7366812" cy="53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33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" y="638070"/>
            <a:ext cx="7344463" cy="40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De retour à</a:t>
            </a:r>
            <a:r>
              <a:rPr lang="fr-CA" b="1" dirty="0"/>
              <a:t> </a:t>
            </a:r>
            <a:r>
              <a:rPr lang="fr-CA" b="1" dirty="0" smtClean="0"/>
              <a:t>Monsieur </a:t>
            </a:r>
            <a:r>
              <a:rPr lang="fr-CA" b="1" dirty="0"/>
              <a:t>G.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15 </a:t>
            </a:r>
            <a:r>
              <a:rPr lang="fr-CA" dirty="0"/>
              <a:t>janvier 2013:  </a:t>
            </a:r>
            <a:r>
              <a:rPr lang="fr-CA" dirty="0" smtClean="0"/>
              <a:t>amputation </a:t>
            </a:r>
            <a:r>
              <a:rPr lang="fr-CA" dirty="0"/>
              <a:t>tibiale droite sous </a:t>
            </a:r>
            <a:r>
              <a:rPr lang="fr-CA" dirty="0" smtClean="0"/>
              <a:t>	péridurale</a:t>
            </a:r>
            <a:r>
              <a:rPr lang="fr-CA" dirty="0"/>
              <a:t>, à la demie du </a:t>
            </a:r>
            <a:r>
              <a:rPr lang="fr-CA" dirty="0" smtClean="0"/>
              <a:t>segment</a:t>
            </a:r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22 </a:t>
            </a:r>
            <a:r>
              <a:rPr lang="fr-CA" dirty="0"/>
              <a:t>janvier 2013: prothèse post-opératoire livrée</a:t>
            </a:r>
          </a:p>
          <a:p>
            <a:pPr marL="0" indent="0">
              <a:buNone/>
            </a:pPr>
            <a:endParaRPr lang="fr-CA" sz="1200" dirty="0" smtClean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21 </a:t>
            </a:r>
            <a:r>
              <a:rPr lang="fr-CA" dirty="0"/>
              <a:t>mars 2013: prothèse temporaire livrée</a:t>
            </a:r>
          </a:p>
          <a:p>
            <a:pPr marL="0" indent="0">
              <a:buNone/>
            </a:pPr>
            <a:endParaRPr lang="fr-CA" sz="1200" dirty="0" smtClean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29 </a:t>
            </a:r>
            <a:r>
              <a:rPr lang="fr-CA" dirty="0"/>
              <a:t>mai 2013: </a:t>
            </a:r>
            <a:r>
              <a:rPr lang="fr-CA" dirty="0" smtClean="0"/>
              <a:t>prothèse </a:t>
            </a:r>
            <a:r>
              <a:rPr lang="fr-CA" dirty="0"/>
              <a:t>tibiale </a:t>
            </a:r>
            <a:r>
              <a:rPr lang="fr-CA" dirty="0" err="1" smtClean="0"/>
              <a:t>endosquelettique</a:t>
            </a:r>
            <a:r>
              <a:rPr lang="fr-CA" dirty="0" smtClean="0"/>
              <a:t> 	(qui sera modifiée/remoulée selon les 		changements de l’état physique)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589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De retour à Monsieur </a:t>
            </a:r>
            <a:r>
              <a:rPr lang="fr-CA" b="1" dirty="0"/>
              <a:t>G.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>
                <a:sym typeface="Wingdings" panose="05000000000000000000" pitchFamily="2" charset="2"/>
              </a:rPr>
              <a:t>s</a:t>
            </a:r>
            <a:r>
              <a:rPr lang="fr-CA" dirty="0" smtClean="0"/>
              <a:t>eptembre </a:t>
            </a:r>
            <a:r>
              <a:rPr lang="fr-CA" dirty="0"/>
              <a:t>2013: déplacements intérieur et </a:t>
            </a:r>
            <a:r>
              <a:rPr lang="fr-CA" dirty="0" smtClean="0"/>
              <a:t>	extérieur </a:t>
            </a:r>
            <a:r>
              <a:rPr lang="fr-CA" dirty="0"/>
              <a:t>sans </a:t>
            </a:r>
            <a:r>
              <a:rPr lang="fr-CA" dirty="0" smtClean="0"/>
              <a:t>accessoire</a:t>
            </a:r>
            <a:endParaRPr lang="fr-CA" dirty="0"/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21 </a:t>
            </a:r>
            <a:r>
              <a:rPr lang="fr-CA" dirty="0"/>
              <a:t>octobre 2013: </a:t>
            </a:r>
            <a:r>
              <a:rPr lang="fr-CA" dirty="0" smtClean="0"/>
              <a:t>retour progressif au travail 	antérieur </a:t>
            </a:r>
            <a:r>
              <a:rPr lang="fr-CA" dirty="0"/>
              <a:t>dans une usine (papetière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17 </a:t>
            </a:r>
            <a:r>
              <a:rPr lang="fr-CA" dirty="0"/>
              <a:t>novembre 2013: </a:t>
            </a:r>
            <a:r>
              <a:rPr lang="fr-CA" dirty="0" smtClean="0"/>
              <a:t>retour au travail </a:t>
            </a:r>
            <a:r>
              <a:rPr lang="fr-CA" dirty="0"/>
              <a:t>à temps </a:t>
            </a:r>
            <a:r>
              <a:rPr lang="fr-CA" dirty="0" smtClean="0"/>
              <a:t>	complet</a:t>
            </a:r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d</a:t>
            </a:r>
            <a:r>
              <a:rPr lang="fr-CA" dirty="0" smtClean="0"/>
              <a:t>écembre </a:t>
            </a:r>
            <a:r>
              <a:rPr lang="fr-CA" dirty="0"/>
              <a:t>2013 : </a:t>
            </a:r>
            <a:r>
              <a:rPr lang="fr-CA" dirty="0" smtClean="0"/>
              <a:t>fin </a:t>
            </a:r>
            <a:r>
              <a:rPr lang="fr-CA" dirty="0"/>
              <a:t>des interventions en </a:t>
            </a:r>
            <a:r>
              <a:rPr lang="fr-CA" dirty="0" smtClean="0"/>
              <a:t>	réadaptation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69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 retour à Monsieur G.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840" y="1825625"/>
            <a:ext cx="682142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i="1" dirty="0" smtClean="0">
                <a:sym typeface="Wingdings" panose="05000000000000000000" pitchFamily="2" charset="2"/>
              </a:rPr>
              <a:t>Aujourd’hui, Monsieur G. a revu son mode de vie et a choisi de devancer sa retraite, puisque même s’il avait réussit à reprendre ses activités antérieures, l’énergie nécessaire à maintenir ce niveau fonctionnel était telle qu’il se blessait et qu’il compromettait ses activités en dehors du travail.</a:t>
            </a:r>
            <a:endParaRPr lang="fr-CA" sz="1200" i="1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36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12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Merci!</a:t>
            </a:r>
            <a:r>
              <a:rPr lang="fr-CA" b="1" dirty="0" smtClean="0"/>
              <a:t> 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sz="3600" dirty="0" smtClean="0"/>
              <a:t>Avez-vous des questions?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2928938"/>
            <a:ext cx="2667000" cy="324802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3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 post-op 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 post-op 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5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097913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sz="4900" b="1" dirty="0" smtClean="0"/>
              <a:t>Mise </a:t>
            </a:r>
            <a:r>
              <a:rPr lang="fr-CA" sz="4900" b="1" dirty="0"/>
              <a:t>en </a:t>
            </a:r>
            <a:r>
              <a:rPr lang="fr-CA" sz="4900" b="1" dirty="0" smtClean="0"/>
              <a:t>contexte</a:t>
            </a:r>
            <a:br>
              <a:rPr lang="fr-CA" sz="4900" b="1" dirty="0" smtClean="0"/>
            </a:br>
            <a:endParaRPr lang="fr-CA" sz="4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476103"/>
            <a:ext cx="7886700" cy="47008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000" b="1" dirty="0"/>
              <a:t>Présentation de cas: Monsieur G</a:t>
            </a:r>
            <a:r>
              <a:rPr lang="fr-CA" sz="3000" b="1" dirty="0" smtClean="0"/>
              <a:t>.</a:t>
            </a:r>
            <a:endParaRPr lang="fr-CA" sz="3000" dirty="0"/>
          </a:p>
          <a:p>
            <a:pPr marL="0" indent="0">
              <a:buNone/>
            </a:pPr>
            <a:r>
              <a:rPr lang="fr-CA" dirty="0" smtClean="0"/>
              <a:t>Homme </a:t>
            </a:r>
            <a:r>
              <a:rPr lang="fr-CA" dirty="0"/>
              <a:t>de 56 </a:t>
            </a:r>
            <a:r>
              <a:rPr lang="fr-CA" dirty="0" smtClean="0"/>
              <a:t>ans, travailleur, </a:t>
            </a:r>
            <a:r>
              <a:rPr lang="fr-CA" dirty="0"/>
              <a:t>avec diabète de type I contrôlé par pompe à insuline</a:t>
            </a:r>
          </a:p>
          <a:p>
            <a:pPr marL="0" indent="0">
              <a:buNone/>
            </a:pPr>
            <a:endParaRPr lang="fr-CA" sz="1400" dirty="0"/>
          </a:p>
          <a:p>
            <a:pPr marL="360363" indent="0">
              <a:buNone/>
            </a:pP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/>
              <a:t>5 novembre 2012: </a:t>
            </a:r>
            <a:r>
              <a:rPr lang="fr-CA" dirty="0" smtClean="0"/>
              <a:t>fracture </a:t>
            </a:r>
            <a:r>
              <a:rPr lang="fr-CA" dirty="0"/>
              <a:t>tibiale droite en jouant </a:t>
            </a:r>
            <a:r>
              <a:rPr lang="fr-CA" dirty="0" smtClean="0"/>
              <a:t>			       au </a:t>
            </a:r>
            <a:r>
              <a:rPr lang="fr-CA" dirty="0"/>
              <a:t>hockey</a:t>
            </a:r>
          </a:p>
          <a:p>
            <a:pPr marL="360363" indent="0">
              <a:buNone/>
            </a:pPr>
            <a:endParaRPr lang="fr-CA" sz="1400" dirty="0"/>
          </a:p>
          <a:p>
            <a:pPr marL="817563" indent="-457200">
              <a:buFont typeface="Wingdings"/>
              <a:buChar char="à"/>
            </a:pPr>
            <a:r>
              <a:rPr lang="fr-CA" dirty="0" smtClean="0"/>
              <a:t>6 </a:t>
            </a:r>
            <a:r>
              <a:rPr lang="fr-CA" dirty="0"/>
              <a:t>novembre 2012: </a:t>
            </a:r>
            <a:r>
              <a:rPr lang="fr-CA" dirty="0" smtClean="0"/>
              <a:t>réduction </a:t>
            </a:r>
            <a:r>
              <a:rPr lang="fr-CA" dirty="0"/>
              <a:t>chirurgicale </a:t>
            </a:r>
            <a:endParaRPr lang="fr-CA" dirty="0" smtClean="0"/>
          </a:p>
          <a:p>
            <a:pPr marL="360363" indent="0">
              <a:buNone/>
            </a:pPr>
            <a:r>
              <a:rPr lang="fr-CA" dirty="0"/>
              <a:t>	</a:t>
            </a:r>
            <a:r>
              <a:rPr lang="fr-CA" dirty="0" smtClean="0"/>
              <a:t>		       (</a:t>
            </a:r>
            <a:r>
              <a:rPr lang="fr-CA" dirty="0"/>
              <a:t>plaque et </a:t>
            </a:r>
            <a:r>
              <a:rPr lang="fr-CA" dirty="0" smtClean="0"/>
              <a:t>vis</a:t>
            </a:r>
            <a:r>
              <a:rPr lang="fr-CA" dirty="0"/>
              <a:t>)</a:t>
            </a:r>
          </a:p>
          <a:p>
            <a:pPr marL="360363" indent="0">
              <a:buNone/>
            </a:pPr>
            <a:endParaRPr lang="fr-CA" sz="1400" dirty="0"/>
          </a:p>
          <a:p>
            <a:pPr marL="360363" indent="0">
              <a:buNone/>
            </a:pP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smtClean="0">
                <a:sym typeface="Wingdings" panose="05000000000000000000" pitchFamily="2" charset="2"/>
              </a:rPr>
              <a:t>d</a:t>
            </a:r>
            <a:r>
              <a:rPr lang="fr-CA" dirty="0" smtClean="0"/>
              <a:t>écembre </a:t>
            </a:r>
            <a:r>
              <a:rPr lang="fr-CA" dirty="0"/>
              <a:t>2012: </a:t>
            </a:r>
            <a:r>
              <a:rPr lang="fr-CA" dirty="0" smtClean="0"/>
              <a:t>ostéomyélite </a:t>
            </a:r>
            <a:r>
              <a:rPr lang="fr-CA" dirty="0"/>
              <a:t>tibia-péroné droits, </a:t>
            </a:r>
            <a:r>
              <a:rPr lang="fr-CA" dirty="0" smtClean="0"/>
              <a:t>		       infection </a:t>
            </a:r>
            <a:r>
              <a:rPr lang="fr-CA" dirty="0"/>
              <a:t>au matériel d’ostéosynthèse, </a:t>
            </a:r>
            <a:r>
              <a:rPr lang="fr-CA" dirty="0" smtClean="0"/>
              <a:t>		       nécrose </a:t>
            </a:r>
            <a:r>
              <a:rPr lang="fr-CA" dirty="0"/>
              <a:t>cutanée</a:t>
            </a:r>
            <a:r>
              <a:rPr lang="fr-CA" dirty="0" smtClean="0"/>
              <a:t> 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965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 post-op 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1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IMG_13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 IMG_1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3 IMG_13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9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 post-op 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1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 post-op 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7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 post-op 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5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IMG_13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9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 IMG_1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2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3 IMG_13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Mise </a:t>
            </a:r>
            <a:r>
              <a:rPr lang="fr-CA" sz="4900" b="1" dirty="0"/>
              <a:t>en</a:t>
            </a:r>
            <a:r>
              <a:rPr lang="fr-CA" b="1" dirty="0"/>
              <a:t> contexte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Présentation de cas: Monsieur G.</a:t>
            </a:r>
            <a:endParaRPr lang="fr-CA" dirty="0"/>
          </a:p>
          <a:p>
            <a:pPr marL="0" indent="0" algn="ctr">
              <a:buNone/>
            </a:pPr>
            <a:r>
              <a:rPr lang="fr-CA" b="1" dirty="0" smtClean="0">
                <a:solidFill>
                  <a:srgbClr val="0070C0"/>
                </a:solidFill>
              </a:rPr>
              <a:t>Le </a:t>
            </a:r>
            <a:r>
              <a:rPr lang="fr-CA" b="1" dirty="0">
                <a:solidFill>
                  <a:srgbClr val="0070C0"/>
                </a:solidFill>
              </a:rPr>
              <a:t>client est confronté à un choix difficile, soit de poursuivre les traitements </a:t>
            </a:r>
            <a:endParaRPr lang="fr-CA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CA" b="1" u="sng" dirty="0" smtClean="0">
                <a:solidFill>
                  <a:srgbClr val="0070C0"/>
                </a:solidFill>
              </a:rPr>
              <a:t>ou</a:t>
            </a:r>
            <a:r>
              <a:rPr lang="fr-CA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CA" b="1" dirty="0" smtClean="0">
                <a:solidFill>
                  <a:srgbClr val="0070C0"/>
                </a:solidFill>
              </a:rPr>
              <a:t>opter </a:t>
            </a:r>
            <a:r>
              <a:rPr lang="fr-CA" b="1" dirty="0">
                <a:solidFill>
                  <a:srgbClr val="0070C0"/>
                </a:solidFill>
              </a:rPr>
              <a:t>pour l’amputation </a:t>
            </a:r>
            <a:r>
              <a:rPr lang="fr-CA" b="1" dirty="0" smtClean="0">
                <a:solidFill>
                  <a:srgbClr val="0070C0"/>
                </a:solidFill>
              </a:rPr>
              <a:t>tibiale</a:t>
            </a:r>
            <a:endParaRPr lang="fr-CA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C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dirty="0" smtClean="0"/>
              <a:t>Il </a:t>
            </a:r>
            <a:r>
              <a:rPr lang="fr-CA" dirty="0"/>
              <a:t>se présente au PAT-CRDP le Parcours à la recherche </a:t>
            </a:r>
            <a:r>
              <a:rPr lang="fr-CA" dirty="0" smtClean="0"/>
              <a:t>d’informations </a:t>
            </a:r>
            <a:r>
              <a:rPr lang="fr-CA" dirty="0"/>
              <a:t>sur l’appareillage </a:t>
            </a:r>
            <a:r>
              <a:rPr lang="fr-CA" dirty="0" smtClean="0"/>
              <a:t>prothétique</a:t>
            </a:r>
            <a:endParaRPr lang="fr-CA" dirty="0">
              <a:solidFill>
                <a:schemeClr val="accent5"/>
              </a:solidFill>
            </a:endParaRPr>
          </a:p>
          <a:p>
            <a:endParaRPr lang="fr-CA" dirty="0"/>
          </a:p>
        </p:txBody>
      </p:sp>
      <p:sp>
        <p:nvSpPr>
          <p:cNvPr id="6" name="Flèche vers le bas 5"/>
          <p:cNvSpPr/>
          <p:nvPr/>
        </p:nvSpPr>
        <p:spPr>
          <a:xfrm>
            <a:off x="4264271" y="4432368"/>
            <a:ext cx="615462" cy="552700"/>
          </a:xfrm>
          <a:prstGeom prst="downArrow">
            <a:avLst>
              <a:gd name="adj1" fmla="val 30000"/>
              <a:gd name="adj2" fmla="val 54387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87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50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" y="112690"/>
            <a:ext cx="2914328" cy="2185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8" y="112691"/>
            <a:ext cx="2733244" cy="20499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04" y="112690"/>
            <a:ext cx="2733244" cy="2049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7" y="2334592"/>
            <a:ext cx="2913600" cy="218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42" y="4572800"/>
            <a:ext cx="2913600" cy="2185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1" y="2334592"/>
            <a:ext cx="3312266" cy="44234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12" y="112690"/>
            <a:ext cx="2914328" cy="21857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47" y="112690"/>
            <a:ext cx="2914328" cy="21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409088"/>
            <a:ext cx="7886700" cy="1325563"/>
          </a:xfrm>
        </p:spPr>
        <p:txBody>
          <a:bodyPr/>
          <a:lstStyle/>
          <a:p>
            <a:r>
              <a:rPr lang="fr-CA" b="1" dirty="0" smtClean="0"/>
              <a:t>Problématique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274729"/>
          </a:xfrm>
        </p:spPr>
        <p:txBody>
          <a:bodyPr>
            <a:normAutofit/>
          </a:bodyPr>
          <a:lstStyle/>
          <a:p>
            <a:r>
              <a:rPr lang="fr-CA" dirty="0"/>
              <a:t>Monsieur G. souhaite reprendre ses activités le plus rapidement possible et questionne les possibilités d’appareillage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Les délais en lien avec </a:t>
            </a:r>
            <a:r>
              <a:rPr lang="fr-CA" dirty="0"/>
              <a:t>l’initiation de la </a:t>
            </a:r>
            <a:r>
              <a:rPr lang="fr-CA" dirty="0" smtClean="0"/>
              <a:t>réadaptation et l’immobilisation plus ou moins prolongée peuvent entrainer des impacts physiques et psychologiques pour le patient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168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Problématique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2" y="1825625"/>
            <a:ext cx="7985758" cy="4351338"/>
          </a:xfrm>
        </p:spPr>
        <p:txBody>
          <a:bodyPr/>
          <a:lstStyle/>
          <a:p>
            <a:r>
              <a:rPr lang="fr-CA" dirty="0" smtClean="0"/>
              <a:t>Question :</a:t>
            </a: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720707" indent="0">
              <a:buNone/>
            </a:pPr>
            <a:r>
              <a:rPr lang="fr-CA" dirty="0" smtClean="0"/>
              <a:t>Pourquoi ne pas utiliser une prothèse post-opératoire qui permet d’initier la réadaptation immédiatement après le congé de l’hôpital?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me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601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409088"/>
            <a:ext cx="7886700" cy="1325563"/>
          </a:xfrm>
        </p:spPr>
        <p:txBody>
          <a:bodyPr/>
          <a:lstStyle/>
          <a:p>
            <a:r>
              <a:rPr lang="fr-CA" b="1" dirty="0" smtClean="0"/>
              <a:t>Choix de solution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825625"/>
            <a:ext cx="4544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Il a été décidé de faire une prothèse post opératoire en résine de synthèse, moulée directement sur le client, dans les jours suivants l’amputation planifiée</a:t>
            </a:r>
          </a:p>
          <a:p>
            <a:endParaRPr lang="fr-CA" dirty="0" smtClean="0"/>
          </a:p>
          <a:p>
            <a:r>
              <a:rPr lang="fr-CA" dirty="0" smtClean="0"/>
              <a:t>Code RAMQ  1140011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8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91" y="2001470"/>
            <a:ext cx="3248759" cy="4331679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56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100000">
              <a:srgbClr val="0072A9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Problématique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même type de protocole a déjà fait l’objet de quelques études dans le passé (dès 1968)</a:t>
            </a:r>
          </a:p>
          <a:p>
            <a:r>
              <a:rPr lang="fr-CA" dirty="0" smtClean="0"/>
              <a:t>Malgré les résultats positifs, la pratique ne s’est pas étendue</a:t>
            </a:r>
          </a:p>
          <a:p>
            <a:r>
              <a:rPr lang="fr-CA" dirty="0" smtClean="0"/>
              <a:t>Pourquoi?</a:t>
            </a:r>
          </a:p>
          <a:p>
            <a:pPr lvl="1"/>
            <a:r>
              <a:rPr lang="fr-CA" dirty="0" smtClean="0"/>
              <a:t>Les gens ne sont pas familiers avec ce concept</a:t>
            </a:r>
          </a:p>
          <a:p>
            <a:pPr lvl="1"/>
            <a:r>
              <a:rPr lang="fr-CA" dirty="0" smtClean="0"/>
              <a:t>Hésitation à débuter une mise en charge (même partielle) sur un nouveau moignon</a:t>
            </a:r>
          </a:p>
          <a:p>
            <a:pPr lvl="1"/>
            <a:r>
              <a:rPr lang="fr-CA" dirty="0" smtClean="0"/>
              <a:t>Manque de ressources appropriées </a:t>
            </a:r>
            <a:r>
              <a:rPr lang="fr-CA" dirty="0"/>
              <a:t>(Ali et </a:t>
            </a:r>
            <a:r>
              <a:rPr lang="fr-CA" i="1" dirty="0"/>
              <a:t>al</a:t>
            </a:r>
            <a:r>
              <a:rPr lang="fr-CA" dirty="0"/>
              <a:t>., 2013)</a:t>
            </a:r>
          </a:p>
          <a:p>
            <a:pPr marL="457189" lvl="1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C68E-68D8-419F-AB90-0677658B249B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sb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694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1340</Words>
  <Application>Microsoft Office PowerPoint</Application>
  <PresentationFormat>Format US (216 x 279 mm)</PresentationFormat>
  <Paragraphs>265</Paragraphs>
  <Slides>50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Thème Office</vt:lpstr>
      <vt:lpstr>1_Thème Office</vt:lpstr>
      <vt:lpstr>2_Thème Office</vt:lpstr>
      <vt:lpstr>3_Thème Office</vt:lpstr>
      <vt:lpstr>4_Thème Office</vt:lpstr>
      <vt:lpstr>Utilisation d’une prothèse post-opératoire pour le membre inférieur</vt:lpstr>
      <vt:lpstr>Mise en contexte</vt:lpstr>
      <vt:lpstr>Mise en contexte</vt:lpstr>
      <vt:lpstr> Mise en contexte </vt:lpstr>
      <vt:lpstr> Mise en contexte </vt:lpstr>
      <vt:lpstr>Problématique</vt:lpstr>
      <vt:lpstr>Problématique</vt:lpstr>
      <vt:lpstr>Choix de solution</vt:lpstr>
      <vt:lpstr>Problématique</vt:lpstr>
      <vt:lpstr>Objectif du projet pilote</vt:lpstr>
      <vt:lpstr>Bénéfices anticipés</vt:lpstr>
      <vt:lpstr>Bénéfices anticipés</vt:lpstr>
      <vt:lpstr>Bénéfices anticipés</vt:lpstr>
      <vt:lpstr>Bénéfices anticipés</vt:lpstr>
      <vt:lpstr>Risques</vt:lpstr>
      <vt:lpstr>Méthodologie</vt:lpstr>
      <vt:lpstr>Méthodologie</vt:lpstr>
      <vt:lpstr>Méthodologie</vt:lpstr>
      <vt:lpstr>Méthodologie</vt:lpstr>
      <vt:lpstr>Méthodologie</vt:lpstr>
      <vt:lpstr>Présentation PowerPoint</vt:lpstr>
      <vt:lpstr>Méthodologie</vt:lpstr>
      <vt:lpstr>Méthodologie</vt:lpstr>
      <vt:lpstr>Méthodologie</vt:lpstr>
      <vt:lpstr>Présentation PowerPoint</vt:lpstr>
      <vt:lpstr>Méthodologie</vt:lpstr>
      <vt:lpstr>Présentation PowerPoint</vt:lpstr>
      <vt:lpstr>Méthodologie</vt:lpstr>
      <vt:lpstr>Éléments d’évaluation</vt:lpstr>
      <vt:lpstr>Présentation PowerPoint</vt:lpstr>
      <vt:lpstr>Présentation PowerPoint</vt:lpstr>
      <vt:lpstr>Présentation PowerPoint</vt:lpstr>
      <vt:lpstr>Présentation PowerPoint</vt:lpstr>
      <vt:lpstr>De retour à Monsieur G.</vt:lpstr>
      <vt:lpstr>De retour à Monsieur G.</vt:lpstr>
      <vt:lpstr>De retour à Monsieur G.</vt:lpstr>
      <vt:lpstr>Merci!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d’une prothèse post-opératoire pour le membre inférieur</dc:title>
  <dc:creator>Isabelle Cote</dc:creator>
  <cp:lastModifiedBy>Location</cp:lastModifiedBy>
  <cp:revision>94</cp:revision>
  <dcterms:created xsi:type="dcterms:W3CDTF">2015-03-23T13:46:23Z</dcterms:created>
  <dcterms:modified xsi:type="dcterms:W3CDTF">2015-09-26T20:16:49Z</dcterms:modified>
</cp:coreProperties>
</file>