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0" r:id="rId2"/>
    <p:sldId id="349" r:id="rId3"/>
    <p:sldId id="406" r:id="rId4"/>
    <p:sldId id="387" r:id="rId5"/>
    <p:sldId id="351" r:id="rId6"/>
    <p:sldId id="388" r:id="rId7"/>
    <p:sldId id="374" r:id="rId8"/>
    <p:sldId id="313" r:id="rId9"/>
    <p:sldId id="389" r:id="rId10"/>
    <p:sldId id="364" r:id="rId11"/>
    <p:sldId id="311" r:id="rId12"/>
    <p:sldId id="377" r:id="rId13"/>
    <p:sldId id="378" r:id="rId14"/>
    <p:sldId id="375" r:id="rId15"/>
    <p:sldId id="379" r:id="rId16"/>
    <p:sldId id="365" r:id="rId17"/>
    <p:sldId id="316" r:id="rId18"/>
    <p:sldId id="318" r:id="rId19"/>
    <p:sldId id="323" r:id="rId20"/>
    <p:sldId id="324" r:id="rId21"/>
    <p:sldId id="314" r:id="rId22"/>
    <p:sldId id="335" r:id="rId23"/>
    <p:sldId id="380" r:id="rId24"/>
    <p:sldId id="381" r:id="rId25"/>
    <p:sldId id="382" r:id="rId26"/>
    <p:sldId id="401" r:id="rId27"/>
    <p:sldId id="338" r:id="rId28"/>
    <p:sldId id="329" r:id="rId29"/>
    <p:sldId id="346" r:id="rId30"/>
    <p:sldId id="385" r:id="rId31"/>
    <p:sldId id="366" r:id="rId32"/>
    <p:sldId id="384" r:id="rId33"/>
    <p:sldId id="358" r:id="rId34"/>
    <p:sldId id="357" r:id="rId35"/>
    <p:sldId id="391" r:id="rId36"/>
    <p:sldId id="392" r:id="rId37"/>
    <p:sldId id="393" r:id="rId38"/>
    <p:sldId id="394" r:id="rId39"/>
    <p:sldId id="402" r:id="rId40"/>
    <p:sldId id="396" r:id="rId41"/>
    <p:sldId id="403" r:id="rId42"/>
    <p:sldId id="405" r:id="rId43"/>
    <p:sldId id="404" r:id="rId44"/>
    <p:sldId id="400" r:id="rId45"/>
  </p:sldIdLst>
  <p:sldSz cx="9144000" cy="6858000" type="screen4x3"/>
  <p:notesSz cx="7010400" cy="9296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080C3"/>
    <a:srgbClr val="E0EFF7"/>
    <a:srgbClr val="ADADAD"/>
    <a:srgbClr val="DCE6F2"/>
    <a:srgbClr val="DDF0C8"/>
    <a:srgbClr val="21A3BD"/>
    <a:srgbClr val="9B9B9B"/>
    <a:srgbClr val="97979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1652" autoAdjust="0"/>
  </p:normalViewPr>
  <p:slideViewPr>
    <p:cSldViewPr>
      <p:cViewPr varScale="1">
        <p:scale>
          <a:sx n="68" d="100"/>
          <a:sy n="68" d="100"/>
        </p:scale>
        <p:origin x="720" y="48"/>
      </p:cViewPr>
      <p:guideLst>
        <p:guide orient="horz" pos="2160"/>
        <p:guide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5C14FF-0AA7-254B-9664-873CA2263843}" type="datetimeFigureOut">
              <a:rPr lang="fr-CA"/>
              <a:pPr>
                <a:defRPr/>
              </a:pPr>
              <a:t>2015-09-26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DCB477-372B-2E41-B15F-DB06928E6AF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2995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DAF381-4DDC-7146-B798-4E6B8800C7E7}" type="datetimeFigureOut">
              <a:rPr lang="fr-CA"/>
              <a:pPr>
                <a:defRPr/>
              </a:pPr>
              <a:t>2015-09-26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4AA0C3-AE1B-2A42-8CAE-1F60B93739A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04056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AE012D37-C9A3-F64E-9A05-C57B26BDF7CE}" type="slidenum">
              <a:rPr lang="fr-FR" altLang="fr-FR" sz="1200"/>
              <a:pPr algn="r"/>
              <a:t>2</a:t>
            </a:fld>
            <a:endParaRPr lang="fr-FR" altLang="fr-FR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 dirty="0"/>
              <a:t>Mot de bienvenu</a:t>
            </a:r>
          </a:p>
          <a:p>
            <a:pPr eaLnBrk="1" hangingPunct="1"/>
            <a:r>
              <a:rPr lang="fr-CA" altLang="fr-FR" dirty="0" smtClean="0">
                <a:ea typeface="MS PGothic" charset="-128"/>
              </a:rPr>
              <a:t>Voir</a:t>
            </a:r>
            <a:r>
              <a:rPr lang="fr-CA" altLang="fr-FR" baseline="0" dirty="0" smtClean="0">
                <a:ea typeface="MS PGothic" charset="-128"/>
              </a:rPr>
              <a:t> texte acétate 2_ 5 à 8 minutes</a:t>
            </a:r>
            <a:endParaRPr lang="fr-CA" altLang="fr-FR" dirty="0">
              <a:ea typeface="MS PGothic" charset="-128"/>
            </a:endParaRPr>
          </a:p>
          <a:p>
            <a:pPr eaLnBrk="1" hangingPunct="1"/>
            <a:endParaRPr lang="fr-CA" altLang="fr-FR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4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072C629-7D8F-E64D-91A3-B5E899DE40C7}" type="slidenum">
              <a:rPr lang="fr-CA" altLang="fr-FR"/>
              <a:pPr/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5138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E14F9F22-B24A-3D4C-917F-7151E1EF09FF}" type="slidenum">
              <a:rPr lang="fr-CA" altLang="fr-FR"/>
              <a:pPr/>
              <a:t>20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3083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D9D80C53-503C-2944-991A-702EC117AAD1}" type="slidenum">
              <a:rPr lang="fr-FR" altLang="fr-FR" sz="1200"/>
              <a:pPr algn="r"/>
              <a:t>21</a:t>
            </a:fld>
            <a:endParaRPr lang="fr-FR" altLang="fr-FR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>
                <a:ea typeface="MS PGothic" charset="-128"/>
              </a:rPr>
              <a:t>Tableaux à mettre en forme</a:t>
            </a:r>
          </a:p>
        </p:txBody>
      </p:sp>
    </p:spTree>
    <p:extLst>
      <p:ext uri="{BB962C8B-B14F-4D97-AF65-F5344CB8AC3E}">
        <p14:creationId xmlns:p14="http://schemas.microsoft.com/office/powerpoint/2010/main" val="1055346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3A5E86-EDC7-4FCF-A226-B8859EDEC19F}" type="slidenum">
              <a:rPr lang="fr-CA" altLang="fr-FR" smtClean="0"/>
              <a:pPr/>
              <a:t>23</a:t>
            </a:fld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601534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0799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21C91714-04B3-B747-A552-7098F16BC82E}" type="slidenum">
              <a:rPr lang="fr-FR" altLang="fr-FR" sz="1200"/>
              <a:pPr algn="r"/>
              <a:t>26</a:t>
            </a:fld>
            <a:endParaRPr lang="fr-FR" altLang="fr-FR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>
                <a:ea typeface="MS PGothic" charset="-128"/>
              </a:rPr>
              <a:t>Tableaux à mettre en forme</a:t>
            </a:r>
          </a:p>
        </p:txBody>
      </p:sp>
    </p:spTree>
    <p:extLst>
      <p:ext uri="{BB962C8B-B14F-4D97-AF65-F5344CB8AC3E}">
        <p14:creationId xmlns:p14="http://schemas.microsoft.com/office/powerpoint/2010/main" val="3090605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861D59F6-3F5F-3741-9430-7DF6E66FE262}" type="slidenum">
              <a:rPr lang="fr-FR" altLang="fr-FR" sz="1200"/>
              <a:pPr algn="r"/>
              <a:t>27</a:t>
            </a:fld>
            <a:endParaRPr lang="fr-FR" altLang="fr-F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>
                <a:ea typeface="MS PGothic" charset="-128"/>
              </a:rPr>
              <a:t>Tableaux à mettre en forme</a:t>
            </a:r>
          </a:p>
        </p:txBody>
      </p:sp>
    </p:spTree>
    <p:extLst>
      <p:ext uri="{BB962C8B-B14F-4D97-AF65-F5344CB8AC3E}">
        <p14:creationId xmlns:p14="http://schemas.microsoft.com/office/powerpoint/2010/main" val="43046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4C82E30-6733-6A47-9DE3-754142FDAB49}" type="slidenum">
              <a:rPr lang="fr-CA" altLang="fr-FR"/>
              <a:pPr/>
              <a:t>28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1880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EC140435-8738-7F45-968F-6E5CEDE04907}" type="slidenum">
              <a:rPr lang="fr-CA" altLang="fr-FR"/>
              <a:pPr/>
              <a:t>29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96738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1A0ECA6-0EEF-BE40-9860-3AF1502BC15F}" type="slidenum">
              <a:rPr lang="fr-CA" altLang="fr-FR"/>
              <a:pPr/>
              <a:t>30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851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67E9A753-6098-5048-A2B1-999FB1B76E78}" type="slidenum">
              <a:rPr lang="fr-FR" altLang="fr-FR" sz="1200"/>
              <a:pPr algn="r"/>
              <a:t>3</a:t>
            </a:fld>
            <a:endParaRPr lang="fr-FR" altLang="fr-FR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Petite histoire du réseau de la réadaptation en parallèle de l’évolution du réseau de la santé et des services sociaux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comprendre où l’on va, il faut savoir où l’on est et se rappeler du chemin parcouru.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675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6709908C-3576-BB4C-9E9F-AABDF56BA675}" type="slidenum">
              <a:rPr lang="fr-FR" altLang="fr-FR" sz="1200"/>
              <a:pPr algn="r"/>
              <a:t>32</a:t>
            </a:fld>
            <a:endParaRPr lang="fr-FR" altLang="fr-FR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dirty="0">
                <a:ea typeface="MS PGothic" charset="-128"/>
              </a:rPr>
              <a:t>Tableaux à mettre en forme</a:t>
            </a:r>
          </a:p>
        </p:txBody>
      </p:sp>
    </p:spTree>
    <p:extLst>
      <p:ext uri="{BB962C8B-B14F-4D97-AF65-F5344CB8AC3E}">
        <p14:creationId xmlns:p14="http://schemas.microsoft.com/office/powerpoint/2010/main" val="1054673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CEAB622-5C37-EA46-A01D-12ABF1A16D0C}" type="slidenum">
              <a:rPr lang="fr-CA" altLang="fr-FR"/>
              <a:pPr/>
              <a:t>33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1952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461EBDA4-D9CA-B240-B477-B9C65285BDBF}" type="slidenum">
              <a:rPr lang="fr-CA" altLang="fr-FR"/>
              <a:pPr/>
              <a:t>34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56332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CEAB622-5C37-EA46-A01D-12ABF1A16D0C}" type="slidenum">
              <a:rPr lang="fr-CA" altLang="fr-FR"/>
              <a:pPr/>
              <a:t>35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44953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6709908C-3576-BB4C-9E9F-AABDF56BA675}" type="slidenum">
              <a:rPr lang="fr-FR" altLang="fr-FR" sz="1200"/>
              <a:pPr algn="r"/>
              <a:t>36</a:t>
            </a:fld>
            <a:endParaRPr lang="fr-FR" altLang="fr-FR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dirty="0">
                <a:ea typeface="MS PGothic" charset="-128"/>
              </a:rPr>
              <a:t>Tableaux à mettre en forme</a:t>
            </a:r>
          </a:p>
        </p:txBody>
      </p:sp>
    </p:spTree>
    <p:extLst>
      <p:ext uri="{BB962C8B-B14F-4D97-AF65-F5344CB8AC3E}">
        <p14:creationId xmlns:p14="http://schemas.microsoft.com/office/powerpoint/2010/main" val="445536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480D92F8-5A96-F945-A1E3-2DE19E9BCDCA}" type="slidenum">
              <a:rPr lang="fr-CA" altLang="fr-FR"/>
              <a:pPr/>
              <a:t>37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05163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5396C3E-1816-214C-8C73-6122A4DB5B42}" type="slidenum">
              <a:rPr lang="fr-CA" altLang="fr-FR"/>
              <a:pPr/>
              <a:t>38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96286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67E9A753-6098-5048-A2B1-999FB1B76E78}" type="slidenum">
              <a:rPr lang="fr-FR" altLang="fr-FR" sz="1200"/>
              <a:pPr algn="r"/>
              <a:t>39</a:t>
            </a:fld>
            <a:endParaRPr lang="fr-FR" altLang="fr-FR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Petite histoire du réseau de la réadaptation en parallèle de l’évolution du réseau de la santé et des services sociaux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comprendre où l’on va, il faut savoir où l’on est et se rappeler du chemin parcouru.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695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408CC3C-B306-0C4B-A695-B93673DF6AEA}" type="slidenum">
              <a:rPr lang="fr-CA" altLang="fr-FR"/>
              <a:pPr/>
              <a:t>40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67371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408CC3C-B306-0C4B-A695-B93673DF6AEA}" type="slidenum">
              <a:rPr lang="fr-CA" altLang="fr-FR"/>
              <a:pPr/>
              <a:t>41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8266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B04F43EF-C858-A440-80B3-7A36C16981A1}" type="slidenum">
              <a:rPr lang="fr-FR" altLang="fr-FR" sz="1200"/>
              <a:pPr algn="r"/>
              <a:t>7</a:t>
            </a:fld>
            <a:endParaRPr lang="fr-FR" altLang="fr-FR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dirty="0">
                <a:ea typeface="MS PGothic" charset="-128"/>
              </a:rPr>
              <a:t>Tableaux à mettre en forme</a:t>
            </a:r>
          </a:p>
        </p:txBody>
      </p:sp>
    </p:spTree>
    <p:extLst>
      <p:ext uri="{BB962C8B-B14F-4D97-AF65-F5344CB8AC3E}">
        <p14:creationId xmlns:p14="http://schemas.microsoft.com/office/powerpoint/2010/main" val="1732539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67E9A753-6098-5048-A2B1-999FB1B76E78}" type="slidenum">
              <a:rPr lang="fr-FR" altLang="fr-FR" sz="1200"/>
              <a:pPr algn="r"/>
              <a:t>43</a:t>
            </a:fld>
            <a:endParaRPr lang="fr-FR" altLang="fr-FR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Petite histoire du réseau de la réadaptation en parallèle de l’évolution du réseau de la santé et des services sociaux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comprendre où l’on va, il faut savoir où l’on est et se rappeler du chemin parcouru.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8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3BA507FB-40DF-2842-BEDD-0101D43B23CC}" type="slidenum">
              <a:rPr lang="fr-FR" altLang="fr-FR" sz="1200"/>
              <a:pPr algn="r"/>
              <a:t>8</a:t>
            </a:fld>
            <a:endParaRPr lang="fr-FR" altLang="fr-FR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dirty="0" smtClean="0">
                <a:ea typeface="MS PGothic" charset="-128"/>
              </a:rPr>
              <a:t>C’était</a:t>
            </a:r>
            <a:r>
              <a:rPr lang="fr-CA" altLang="fr-FR" baseline="0" dirty="0" smtClean="0">
                <a:ea typeface="MS PGothic" charset="-128"/>
              </a:rPr>
              <a:t> avant l’acétate 12 </a:t>
            </a:r>
          </a:p>
          <a:p>
            <a:pPr eaLnBrk="1" hangingPunct="1"/>
            <a:r>
              <a:rPr lang="fr-CA" altLang="fr-FR" baseline="0" dirty="0" smtClean="0">
                <a:solidFill>
                  <a:srgbClr val="FF0000"/>
                </a:solidFill>
                <a:ea typeface="MS PGothic" charset="-128"/>
              </a:rPr>
              <a:t>J’</a:t>
            </a:r>
            <a:r>
              <a:rPr lang="fr-CA" altLang="fr-FR" baseline="0" dirty="0" err="1" smtClean="0">
                <a:solidFill>
                  <a:srgbClr val="FF0000"/>
                </a:solidFill>
                <a:ea typeface="MS PGothic" charset="-128"/>
              </a:rPr>
              <a:t>oterais</a:t>
            </a:r>
            <a:r>
              <a:rPr lang="fr-CA" altLang="fr-FR" baseline="0" dirty="0" smtClean="0">
                <a:solidFill>
                  <a:srgbClr val="FF0000"/>
                </a:solidFill>
                <a:ea typeface="MS PGothic" charset="-128"/>
              </a:rPr>
              <a:t> ici le nombre </a:t>
            </a:r>
            <a:endParaRPr lang="fr-CA" altLang="fr-FR" dirty="0">
              <a:solidFill>
                <a:srgbClr val="FF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15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6709908C-3576-BB4C-9E9F-AABDF56BA675}" type="slidenum">
              <a:rPr lang="fr-FR" altLang="fr-FR" sz="1200"/>
              <a:pPr algn="r"/>
              <a:t>11</a:t>
            </a:fld>
            <a:endParaRPr lang="fr-FR" altLang="fr-FR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dirty="0">
                <a:ea typeface="MS PGothic" charset="-128"/>
              </a:rPr>
              <a:t>Tableaux à mettre en forme</a:t>
            </a:r>
          </a:p>
        </p:txBody>
      </p:sp>
    </p:spTree>
    <p:extLst>
      <p:ext uri="{BB962C8B-B14F-4D97-AF65-F5344CB8AC3E}">
        <p14:creationId xmlns:p14="http://schemas.microsoft.com/office/powerpoint/2010/main" val="105467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fld id="{3BA507FB-40DF-2842-BEDD-0101D43B23CC}" type="slidenum">
              <a:rPr lang="fr-FR" altLang="fr-FR" sz="1200"/>
              <a:pPr algn="r"/>
              <a:t>14</a:t>
            </a:fld>
            <a:endParaRPr lang="fr-FR" altLang="fr-FR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A" altLang="fr-FR" dirty="0">
              <a:solidFill>
                <a:srgbClr val="FF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15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0A778-E6AF-4F5C-86A0-0C58F44788FF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801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 dirty="0" smtClean="0"/>
              <a:t>J’ai devancer cette acétate</a:t>
            </a:r>
            <a:endParaRPr lang="fr-CA" altLang="fr-FR" dirty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94BD7B8-A8CB-FA49-8B83-71D016AD6025}" type="slidenum">
              <a:rPr lang="fr-CA" altLang="fr-FR"/>
              <a:pPr/>
              <a:t>16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1745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2D7EADF-E1DC-034F-98F3-C26EDBD2DB24}" type="slidenum">
              <a:rPr lang="fr-CA" altLang="fr-FR"/>
              <a:pPr/>
              <a:t>18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945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243888" y="6356350"/>
            <a:ext cx="442912" cy="365125"/>
          </a:xfrm>
        </p:spPr>
        <p:txBody>
          <a:bodyPr/>
          <a:lstStyle>
            <a:lvl1pPr>
              <a:defRPr smtClean="0">
                <a:solidFill>
                  <a:srgbClr val="2D509F"/>
                </a:solidFill>
              </a:defRPr>
            </a:lvl1pPr>
          </a:lstStyle>
          <a:p>
            <a:pPr>
              <a:defRPr/>
            </a:pPr>
            <a:fld id="{A7D6DA1E-3D00-A548-B5D3-494ADCDF224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4848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8349-6E76-7E4C-8A1A-543C00706266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5467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0D32-EA7E-414D-A0D3-9D7B0906DFEE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721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21F9-2AB7-884E-AD63-91EA3438C20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0617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B567-D560-4D4C-9365-E2FF5F6BA524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2298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68C5-4F31-EE47-B2AC-38A1391687C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3118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276D-3442-5C41-9F2F-F8495601D292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864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4A0B-81E1-204A-88A1-D63F62B3DA7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7077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0BE4-6C8A-DE48-8F3A-801903846E7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2351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84AD-6A28-7440-881E-426066E17F6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831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CD0D-07C6-AE4A-9F6F-D8FE6ECFF60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2041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fr-CA" altLang="fr-FR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C0C2AA-98BB-5442-9C79-6C521B4DD0BE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image" Target="../media/image25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7" descr="Page_titre_PPT_Template_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689"/>
          <a:stretch>
            <a:fillRect/>
          </a:stretch>
        </p:blipFill>
        <p:spPr bwMode="auto">
          <a:xfrm>
            <a:off x="0" y="3175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04494" y="4167186"/>
            <a:ext cx="23034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dirty="0">
                <a:solidFill>
                  <a:schemeClr val="bg1"/>
                </a:solidFill>
                <a:latin typeface="+mn-lt"/>
              </a:rPr>
              <a:t>Le 25 septembre 2015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965793" y="2362572"/>
            <a:ext cx="6484938" cy="1714500"/>
            <a:chOff x="2911475" y="2133600"/>
            <a:chExt cx="6484938" cy="1714500"/>
          </a:xfrm>
        </p:grpSpPr>
        <p:sp>
          <p:nvSpPr>
            <p:cNvPr id="3075" name="ZoneTexte 5"/>
            <p:cNvSpPr txBox="1">
              <a:spLocks noChangeArrowheads="1"/>
            </p:cNvSpPr>
            <p:nvPr/>
          </p:nvSpPr>
          <p:spPr bwMode="auto">
            <a:xfrm>
              <a:off x="2916238" y="2133600"/>
              <a:ext cx="6480175" cy="7064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r-CA" altLang="fr-FR" sz="4000" b="1" dirty="0" smtClean="0">
                  <a:solidFill>
                    <a:schemeClr val="bg1"/>
                  </a:solidFill>
                  <a:latin typeface="+mn-lt"/>
                </a:rPr>
                <a:t>Évolution du système  </a:t>
              </a:r>
              <a:endParaRPr lang="fr-CA" altLang="fr-FR" sz="4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ZoneTexte 5"/>
            <p:cNvSpPr txBox="1">
              <a:spLocks noChangeArrowheads="1"/>
            </p:cNvSpPr>
            <p:nvPr/>
          </p:nvSpPr>
          <p:spPr bwMode="auto">
            <a:xfrm>
              <a:off x="2914650" y="3141663"/>
              <a:ext cx="6480175" cy="7064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r-CA" altLang="fr-FR" sz="4000" b="1" dirty="0" smtClean="0">
                  <a:solidFill>
                    <a:schemeClr val="bg1"/>
                  </a:solidFill>
                  <a:latin typeface="+mn-lt"/>
                </a:rPr>
                <a:t>sociaux au Québec</a:t>
              </a:r>
              <a:endParaRPr lang="fr-CA" altLang="fr-FR" sz="4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ZoneTexte 5"/>
            <p:cNvSpPr txBox="1">
              <a:spLocks noChangeArrowheads="1"/>
            </p:cNvSpPr>
            <p:nvPr/>
          </p:nvSpPr>
          <p:spPr bwMode="auto">
            <a:xfrm>
              <a:off x="2911475" y="2624138"/>
              <a:ext cx="6480175" cy="7064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r-CA" altLang="fr-FR" sz="4000" b="1" dirty="0" smtClean="0">
                  <a:solidFill>
                    <a:schemeClr val="bg1"/>
                  </a:solidFill>
                  <a:latin typeface="+mn-lt"/>
                </a:rPr>
                <a:t>de la santé et des services </a:t>
              </a:r>
            </a:p>
          </p:txBody>
        </p:sp>
      </p:grpSp>
      <p:pic>
        <p:nvPicPr>
          <p:cNvPr id="5127" name="Image 8" descr="CIUSSS_Centre_Sud_Montreal_i2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74675"/>
            <a:ext cx="1441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638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569690-DCA9-3648-AB17-442D42FE1C38}" type="slidenum">
              <a:rPr lang="fr-CA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200">
              <a:solidFill>
                <a:srgbClr val="898989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23528" y="3428999"/>
            <a:ext cx="849694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706069" y="1682675"/>
            <a:ext cx="2534102" cy="2128543"/>
            <a:chOff x="633645" y="1682675"/>
            <a:chExt cx="2534102" cy="2128543"/>
          </a:xfrm>
        </p:grpSpPr>
        <p:sp>
          <p:nvSpPr>
            <p:cNvPr id="13" name="ZoneTexte 5"/>
            <p:cNvSpPr txBox="1">
              <a:spLocks noChangeArrowheads="1"/>
            </p:cNvSpPr>
            <p:nvPr/>
          </p:nvSpPr>
          <p:spPr bwMode="auto">
            <a:xfrm>
              <a:off x="633645" y="1682675"/>
              <a:ext cx="253410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/>
                <a:t>Loi </a:t>
              </a:r>
              <a:r>
                <a:rPr lang="fr-FR" altLang="fr-FR" sz="1400" dirty="0"/>
                <a:t>assurant l’exercice des droits des personnes handicapées en vue de leur intégration scolaire, professionnelle et sociale</a:t>
              </a:r>
              <a:r>
                <a:rPr lang="fr-FR" altLang="fr-FR" sz="1400" dirty="0" smtClean="0"/>
                <a:t>.</a:t>
              </a:r>
              <a:endParaRPr lang="fr-FR" altLang="fr-FR" sz="1400" dirty="0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1142775" y="2689559"/>
              <a:ext cx="72008" cy="762350"/>
              <a:chOff x="1142775" y="2676827"/>
              <a:chExt cx="72008" cy="762350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1178571" y="2676827"/>
                <a:ext cx="0" cy="762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llipse 27"/>
              <p:cNvSpPr/>
              <p:nvPr/>
            </p:nvSpPr>
            <p:spPr>
              <a:xfrm>
                <a:off x="1142775" y="2676827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1140057" y="3388954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70285" y="3441886"/>
              <a:ext cx="631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spc="-150" dirty="0" smtClean="0">
                  <a:solidFill>
                    <a:srgbClr val="3080C3"/>
                  </a:solidFill>
                </a:rPr>
                <a:t>2004</a:t>
              </a:r>
              <a:endParaRPr lang="fr-CA" b="1" spc="-150" dirty="0">
                <a:solidFill>
                  <a:srgbClr val="3080C3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2846445" y="3015058"/>
            <a:ext cx="1512168" cy="1803288"/>
            <a:chOff x="2774021" y="3015058"/>
            <a:chExt cx="1512168" cy="1803288"/>
          </a:xfrm>
        </p:grpSpPr>
        <p:sp>
          <p:nvSpPr>
            <p:cNvPr id="14" name="ZoneTexte 5"/>
            <p:cNvSpPr txBox="1">
              <a:spLocks noChangeArrowheads="1"/>
            </p:cNvSpPr>
            <p:nvPr/>
          </p:nvSpPr>
          <p:spPr bwMode="auto">
            <a:xfrm>
              <a:off x="2774021" y="4295126"/>
              <a:ext cx="15121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/>
                <a:t>Dépôt </a:t>
              </a:r>
              <a:r>
                <a:rPr lang="fr-FR" altLang="fr-FR" sz="1400" dirty="0"/>
                <a:t>du rapport </a:t>
              </a:r>
              <a:endParaRPr lang="fr-FR" altLang="fr-FR" sz="1400" dirty="0" smtClean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/>
                <a:t>Castonguay</a:t>
              </a:r>
              <a:endParaRPr lang="fr-FR" altLang="fr-FR" sz="1400" dirty="0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3498565" y="3432427"/>
              <a:ext cx="72008" cy="834358"/>
              <a:chOff x="3507618" y="3432427"/>
              <a:chExt cx="72008" cy="834358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3536402" y="3432427"/>
                <a:ext cx="0" cy="762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Ellipse 37"/>
              <p:cNvSpPr/>
              <p:nvPr/>
            </p:nvSpPr>
            <p:spPr>
              <a:xfrm>
                <a:off x="3507618" y="4194777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1" name="Ellipse 20"/>
            <p:cNvSpPr/>
            <p:nvPr/>
          </p:nvSpPr>
          <p:spPr>
            <a:xfrm>
              <a:off x="3494101" y="3388954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220885" y="3015058"/>
              <a:ext cx="631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spc="-150" dirty="0" smtClean="0">
                  <a:solidFill>
                    <a:srgbClr val="3080C3"/>
                  </a:solidFill>
                </a:rPr>
                <a:t>2007</a:t>
              </a:r>
              <a:endParaRPr lang="fr-CA" b="1" spc="-150" dirty="0">
                <a:solidFill>
                  <a:srgbClr val="3080C3"/>
                </a:solidFill>
              </a:endParaRPr>
            </a:p>
          </p:txBody>
        </p:sp>
      </p:grpSp>
      <p:grpSp>
        <p:nvGrpSpPr>
          <p:cNvPr id="16385" name="Groupe 16384"/>
          <p:cNvGrpSpPr/>
          <p:nvPr/>
        </p:nvGrpSpPr>
        <p:grpSpPr>
          <a:xfrm>
            <a:off x="5028222" y="3033164"/>
            <a:ext cx="1735646" cy="2000626"/>
            <a:chOff x="4955798" y="3033164"/>
            <a:chExt cx="1735646" cy="2000626"/>
          </a:xfrm>
        </p:grpSpPr>
        <p:sp>
          <p:nvSpPr>
            <p:cNvPr id="15" name="ZoneTexte 5"/>
            <p:cNvSpPr txBox="1">
              <a:spLocks noChangeArrowheads="1"/>
            </p:cNvSpPr>
            <p:nvPr/>
          </p:nvSpPr>
          <p:spPr bwMode="auto">
            <a:xfrm>
              <a:off x="4955798" y="4295126"/>
              <a:ext cx="173564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/>
                <a:t>À </a:t>
              </a:r>
              <a:r>
                <a:rPr lang="fr-FR" altLang="fr-FR" sz="1400" dirty="0"/>
                <a:t>part entière: pour un véritable exercice du droit à </a:t>
              </a:r>
              <a:r>
                <a:rPr lang="fr-FR" altLang="fr-FR" sz="1400" dirty="0" smtClean="0"/>
                <a:t>l’égalité</a:t>
              </a:r>
              <a:endParaRPr lang="fr-FR" altLang="fr-FR" sz="1400" dirty="0"/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5805941" y="3401551"/>
              <a:ext cx="72008" cy="834358"/>
              <a:chOff x="3507618" y="3432427"/>
              <a:chExt cx="72008" cy="834358"/>
            </a:xfrm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3536402" y="3432427"/>
                <a:ext cx="0" cy="762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Ellipse 41"/>
              <p:cNvSpPr/>
              <p:nvPr/>
            </p:nvSpPr>
            <p:spPr>
              <a:xfrm>
                <a:off x="3507618" y="4194777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9" name="Ellipse 18"/>
            <p:cNvSpPr/>
            <p:nvPr/>
          </p:nvSpPr>
          <p:spPr>
            <a:xfrm>
              <a:off x="5788997" y="3388954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508104" y="3033164"/>
              <a:ext cx="631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spc="-150" dirty="0" smtClean="0">
                  <a:solidFill>
                    <a:srgbClr val="3080C3"/>
                  </a:solidFill>
                </a:rPr>
                <a:t>2009</a:t>
              </a:r>
              <a:endParaRPr lang="fr-CA" b="1" spc="-150" dirty="0">
                <a:solidFill>
                  <a:srgbClr val="3080C3"/>
                </a:solidFill>
              </a:endParaRPr>
            </a:p>
          </p:txBody>
        </p:sp>
      </p:grpSp>
      <p:grpSp>
        <p:nvGrpSpPr>
          <p:cNvPr id="16384" name="Groupe 16383"/>
          <p:cNvGrpSpPr/>
          <p:nvPr/>
        </p:nvGrpSpPr>
        <p:grpSpPr>
          <a:xfrm>
            <a:off x="3732207" y="1898118"/>
            <a:ext cx="2018445" cy="1910391"/>
            <a:chOff x="3659783" y="1898118"/>
            <a:chExt cx="2018445" cy="1910391"/>
          </a:xfrm>
        </p:grpSpPr>
        <p:sp>
          <p:nvSpPr>
            <p:cNvPr id="16" name="ZoneTexte 5"/>
            <p:cNvSpPr txBox="1">
              <a:spLocks noChangeArrowheads="1"/>
            </p:cNvSpPr>
            <p:nvPr/>
          </p:nvSpPr>
          <p:spPr bwMode="auto">
            <a:xfrm>
              <a:off x="3659783" y="1898118"/>
              <a:ext cx="201844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/>
                <a:t>Plan </a:t>
              </a:r>
              <a:r>
                <a:rPr lang="fr-FR" altLang="fr-FR" sz="1400" dirty="0"/>
                <a:t>d’accès pour les personnes ayant une </a:t>
              </a:r>
              <a:r>
                <a:rPr lang="fr-FR" altLang="fr-FR" sz="1400" dirty="0" smtClean="0"/>
                <a:t>déficience</a:t>
              </a:r>
              <a:endParaRPr lang="fr-FR" altLang="fr-FR" sz="1400" dirty="0"/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4633003" y="2670337"/>
              <a:ext cx="72008" cy="762350"/>
              <a:chOff x="1142775" y="2676827"/>
              <a:chExt cx="72008" cy="76235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1178571" y="2676827"/>
                <a:ext cx="0" cy="762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Ellipse 44"/>
              <p:cNvSpPr/>
              <p:nvPr/>
            </p:nvSpPr>
            <p:spPr>
              <a:xfrm>
                <a:off x="1142775" y="2676827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8" name="Ellipse 17"/>
            <p:cNvSpPr/>
            <p:nvPr/>
          </p:nvSpPr>
          <p:spPr>
            <a:xfrm>
              <a:off x="4633003" y="3388954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353489" y="3439177"/>
              <a:ext cx="631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spc="-150" dirty="0" smtClean="0">
                  <a:solidFill>
                    <a:srgbClr val="3080C3"/>
                  </a:solidFill>
                </a:rPr>
                <a:t>2008</a:t>
              </a:r>
              <a:endParaRPr lang="fr-CA" b="1" spc="-150" dirty="0">
                <a:solidFill>
                  <a:srgbClr val="3080C3"/>
                </a:solidFill>
              </a:endParaRPr>
            </a:p>
          </p:txBody>
        </p:sp>
      </p:grpSp>
      <p:grpSp>
        <p:nvGrpSpPr>
          <p:cNvPr id="16388" name="Groupe 16387"/>
          <p:cNvGrpSpPr/>
          <p:nvPr/>
        </p:nvGrpSpPr>
        <p:grpSpPr>
          <a:xfrm>
            <a:off x="6549845" y="2118911"/>
            <a:ext cx="2160240" cy="1689598"/>
            <a:chOff x="6477421" y="2118911"/>
            <a:chExt cx="2160240" cy="1689598"/>
          </a:xfrm>
        </p:grpSpPr>
        <p:sp>
          <p:nvSpPr>
            <p:cNvPr id="16387" name="ZoneTexte 5"/>
            <p:cNvSpPr txBox="1">
              <a:spLocks noChangeArrowheads="1"/>
            </p:cNvSpPr>
            <p:nvPr/>
          </p:nvSpPr>
          <p:spPr bwMode="auto">
            <a:xfrm>
              <a:off x="6477421" y="2118911"/>
              <a:ext cx="21602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/>
                <a:t>Concept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/>
                <a:t>Patient-Partenaire</a:t>
              </a:r>
              <a:endParaRPr lang="fr-FR" altLang="fr-FR" sz="14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244814" y="3439177"/>
              <a:ext cx="631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spc="-150" dirty="0" smtClean="0">
                  <a:solidFill>
                    <a:srgbClr val="3080C3"/>
                  </a:solidFill>
                </a:rPr>
                <a:t>2011</a:t>
              </a:r>
              <a:endParaRPr lang="fr-CA" b="1" spc="-150" dirty="0">
                <a:solidFill>
                  <a:srgbClr val="3080C3"/>
                </a:solidFill>
              </a:endParaRPr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7519594" y="2663222"/>
              <a:ext cx="72008" cy="762350"/>
              <a:chOff x="1142775" y="2676827"/>
              <a:chExt cx="72008" cy="762350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1178571" y="2676827"/>
                <a:ext cx="0" cy="762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/>
              <p:cNvSpPr/>
              <p:nvPr/>
            </p:nvSpPr>
            <p:spPr>
              <a:xfrm>
                <a:off x="1142775" y="2676827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0" name="Ellipse 19"/>
            <p:cNvSpPr/>
            <p:nvPr/>
          </p:nvSpPr>
          <p:spPr>
            <a:xfrm>
              <a:off x="7524328" y="3388954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ZoneTexte 29"/>
          <p:cNvSpPr txBox="1"/>
          <p:nvPr/>
        </p:nvSpPr>
        <p:spPr>
          <a:xfrm>
            <a:off x="3923928" y="1844675"/>
            <a:ext cx="446563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36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 </a:t>
            </a:r>
            <a:r>
              <a:rPr lang="fr-CA" sz="3600" b="1" dirty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Loi </a:t>
            </a:r>
            <a:r>
              <a:rPr lang="fr-CA" sz="36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10</a:t>
            </a:r>
          </a:p>
          <a:p>
            <a:pPr>
              <a:defRPr/>
            </a:pPr>
            <a:endParaRPr lang="fr-CA" sz="3600" b="1" dirty="0">
              <a:solidFill>
                <a:schemeClr val="bg1"/>
              </a:solidFill>
              <a:latin typeface="Kozuka Gothic Pro H" pitchFamily="34" charset="-128"/>
              <a:ea typeface="Kozuka Gothic Pro H" pitchFamily="34" charset="-128"/>
            </a:endParaRPr>
          </a:p>
          <a:p>
            <a:pPr>
              <a:defRPr/>
            </a:pPr>
            <a:r>
              <a:rPr lang="fr-CA" sz="36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CISSS-CIUSSS</a:t>
            </a:r>
          </a:p>
          <a:p>
            <a:pPr>
              <a:lnSpc>
                <a:spcPts val="3600"/>
              </a:lnSpc>
              <a:defRPr/>
            </a:pPr>
            <a:r>
              <a:rPr lang="fr-CA" sz="3600" b="1" dirty="0" smtClean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Parlons de réseau territorial de services</a:t>
            </a:r>
            <a:endParaRPr lang="fr-CA" sz="36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492896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9" name="Groupe 48"/>
          <p:cNvGrpSpPr/>
          <p:nvPr/>
        </p:nvGrpSpPr>
        <p:grpSpPr>
          <a:xfrm>
            <a:off x="827584" y="1340768"/>
            <a:ext cx="2376264" cy="2880320"/>
            <a:chOff x="611560" y="3169846"/>
            <a:chExt cx="2376264" cy="2880320"/>
          </a:xfrm>
        </p:grpSpPr>
        <p:sp>
          <p:nvSpPr>
            <p:cNvPr id="14" name="Rectangle 13"/>
            <p:cNvSpPr/>
            <p:nvPr/>
          </p:nvSpPr>
          <p:spPr>
            <a:xfrm>
              <a:off x="611560" y="3169846"/>
              <a:ext cx="2376264" cy="2880320"/>
            </a:xfrm>
            <a:prstGeom prst="rect">
              <a:avLst/>
            </a:prstGeom>
            <a:solidFill>
              <a:srgbClr val="80B3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81454" y="3291876"/>
              <a:ext cx="20882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altLang="fr-FR" sz="1400" dirty="0">
                  <a:solidFill>
                    <a:schemeClr val="bg1"/>
                  </a:solidFill>
                </a:rPr>
                <a:t>L'Assemblée nationale du Québec a adopté, le </a:t>
              </a:r>
              <a:r>
                <a:rPr lang="fr-CA" altLang="fr-FR" sz="1400" dirty="0" smtClean="0">
                  <a:solidFill>
                    <a:schemeClr val="bg1"/>
                  </a:solidFill>
                </a:rPr>
                <a:t>                          7 </a:t>
              </a:r>
              <a:r>
                <a:rPr lang="fr-CA" altLang="fr-FR" sz="1400" dirty="0">
                  <a:solidFill>
                    <a:schemeClr val="bg1"/>
                  </a:solidFill>
                </a:rPr>
                <a:t>février 2015, </a:t>
              </a:r>
              <a:r>
                <a:rPr lang="fr-CA" altLang="fr-FR" sz="1400" dirty="0" smtClean="0">
                  <a:solidFill>
                    <a:schemeClr val="bg1"/>
                  </a:solidFill>
                </a:rPr>
                <a:t>le projet de loi 10.</a:t>
              </a:r>
            </a:p>
            <a:p>
              <a:endParaRPr lang="fr-CA" altLang="fr-FR" sz="1400" dirty="0"/>
            </a:p>
            <a:p>
              <a:r>
                <a:rPr lang="fr-CA" altLang="fr-FR" sz="1400" dirty="0" smtClean="0"/>
                <a:t>Cette nouvelle loi modifie </a:t>
              </a:r>
              <a:r>
                <a:rPr lang="fr-CA" altLang="fr-FR" sz="1400" dirty="0"/>
                <a:t>l’organisation et la gouvernance du réseau de la santé et des services sociaux notamment par l’abolition des agences régionales. </a:t>
              </a:r>
            </a:p>
          </p:txBody>
        </p:sp>
      </p:grpSp>
      <p:sp>
        <p:nvSpPr>
          <p:cNvPr id="32" name="ZoneTexte 4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28185" y="620688"/>
            <a:ext cx="18191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4400" dirty="0" smtClean="0">
                <a:solidFill>
                  <a:schemeClr val="bg1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Loi 10</a:t>
            </a:r>
            <a:endParaRPr lang="fr-CA" sz="4400" dirty="0">
              <a:solidFill>
                <a:schemeClr val="bg1"/>
              </a:solidFill>
              <a:latin typeface="Kozuka Gothic Pr6N H" panose="020B0800000000000000" pitchFamily="34" charset="-128"/>
              <a:ea typeface="Kozuka Gothic Pr6N H" panose="020B0800000000000000" pitchFamily="34" charset="-128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563888" y="2564905"/>
            <a:ext cx="5256584" cy="3312368"/>
            <a:chOff x="3988304" y="3177843"/>
            <a:chExt cx="4381865" cy="2483405"/>
          </a:xfrm>
        </p:grpSpPr>
        <p:sp>
          <p:nvSpPr>
            <p:cNvPr id="17" name="Rectangle 16"/>
            <p:cNvSpPr/>
            <p:nvPr/>
          </p:nvSpPr>
          <p:spPr>
            <a:xfrm>
              <a:off x="3995937" y="3645024"/>
              <a:ext cx="1347900" cy="936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08105" y="3645024"/>
              <a:ext cx="1343815" cy="936104"/>
            </a:xfrm>
            <a:prstGeom prst="rect">
              <a:avLst/>
            </a:prstGeom>
            <a:solidFill>
              <a:schemeClr val="bg1">
                <a:lumMod val="8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20273" y="3645024"/>
              <a:ext cx="1349896" cy="936104"/>
            </a:xfrm>
            <a:prstGeom prst="rect">
              <a:avLst/>
            </a:prstGeom>
            <a:solidFill>
              <a:schemeClr val="bg1">
                <a:lumMod val="8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95936" y="4725144"/>
              <a:ext cx="1343815" cy="936104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08105" y="4725144"/>
              <a:ext cx="1341270" cy="936104"/>
            </a:xfrm>
            <a:prstGeom prst="rect">
              <a:avLst/>
            </a:prstGeom>
            <a:solidFill>
              <a:schemeClr val="bg1">
                <a:lumMod val="85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20272" y="4725144"/>
              <a:ext cx="1347351" cy="936104"/>
            </a:xfrm>
            <a:prstGeom prst="rect">
              <a:avLst/>
            </a:prstGeom>
            <a:solidFill>
              <a:schemeClr val="bg1">
                <a:lumMod val="8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726504" y="3177843"/>
              <a:ext cx="3007084" cy="25382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 smtClean="0">
                  <a:solidFill>
                    <a:schemeClr val="bg1"/>
                  </a:solidFill>
                </a:rPr>
                <a:t>Réorganisation du système de santé</a:t>
              </a:r>
              <a:endParaRPr lang="fr-C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88304" y="3825687"/>
              <a:ext cx="1348904" cy="48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Améliorer et maintenir le système de santé et de services sociaux</a:t>
              </a:r>
              <a:endParaRPr lang="fr-CA" sz="12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488943" y="3771700"/>
              <a:ext cx="1348904" cy="623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Une réorganisation en continuité avec celle amorcée en</a:t>
              </a:r>
            </a:p>
            <a:p>
              <a:pPr algn="ctr"/>
              <a:r>
                <a:rPr lang="fr-CA" sz="1200" dirty="0" smtClean="0"/>
                <a:t>2004-2005</a:t>
              </a:r>
              <a:endParaRPr lang="fr-CA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989581" y="3771700"/>
              <a:ext cx="1348904" cy="623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Majorité des services  confié à un réseau territorial de services (RTS)</a:t>
              </a:r>
              <a:endParaRPr lang="fr-CA" sz="12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988304" y="5013402"/>
              <a:ext cx="1348904" cy="34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Harmonisation des pratiques</a:t>
              </a:r>
              <a:endParaRPr lang="fr-CA" sz="12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508105" y="4993141"/>
              <a:ext cx="1348904" cy="34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Meilleure fluidité des services</a:t>
              </a:r>
              <a:endParaRPr lang="fr-CA" sz="12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012638" y="4993141"/>
              <a:ext cx="1348904" cy="34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L’usager au cœur de nos préoccupations</a:t>
              </a:r>
              <a:endParaRPr lang="fr-CA" sz="1200" dirty="0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4906535" y="1268266"/>
            <a:ext cx="332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U</a:t>
            </a:r>
            <a:r>
              <a:rPr lang="fr-CA" sz="1200" dirty="0" smtClean="0">
                <a:solidFill>
                  <a:schemeClr val="bg1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n </a:t>
            </a:r>
            <a:r>
              <a:rPr lang="fr-CA" sz="1200" dirty="0">
                <a:solidFill>
                  <a:schemeClr val="bg1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pas de géant en intégrant la majorité des services de santé et services sociaux</a:t>
            </a:r>
            <a:endParaRPr lang="fr-CA" altLang="fr-FR" sz="1200" dirty="0">
              <a:solidFill>
                <a:schemeClr val="bg1"/>
              </a:solidFill>
              <a:latin typeface="Kozuka Gothic Pr6N H" panose="020B0800000000000000" pitchFamily="34" charset="-128"/>
              <a:ea typeface="Kozuka Gothic Pr6N H" panose="020B0800000000000000" pitchFamily="34" charset="-128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t="12992" r="17209" b="11463"/>
          <a:stretch/>
        </p:blipFill>
        <p:spPr>
          <a:xfrm>
            <a:off x="827584" y="4509120"/>
            <a:ext cx="2376264" cy="18002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27584" y="4509121"/>
            <a:ext cx="2376264" cy="1800199"/>
          </a:xfrm>
          <a:prstGeom prst="rect">
            <a:avLst/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12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04056" y="457508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H" pitchFamily="34" charset="-128"/>
                <a:ea typeface="Kozuka Gothic Pro H" pitchFamily="34" charset="-128"/>
              </a:rPr>
              <a:t>La transformation du réseau</a:t>
            </a:r>
            <a:endParaRPr lang="fr-CA" sz="2000" b="1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83568" y="1556792"/>
            <a:ext cx="3401436" cy="4032448"/>
            <a:chOff x="1034932" y="2069233"/>
            <a:chExt cx="3401436" cy="4032448"/>
          </a:xfrm>
        </p:grpSpPr>
        <p:grpSp>
          <p:nvGrpSpPr>
            <p:cNvPr id="5" name="Groupe 4"/>
            <p:cNvGrpSpPr/>
            <p:nvPr/>
          </p:nvGrpSpPr>
          <p:grpSpPr>
            <a:xfrm>
              <a:off x="1034932" y="2069233"/>
              <a:ext cx="3401436" cy="4032448"/>
              <a:chOff x="1034932" y="2069233"/>
              <a:chExt cx="3401436" cy="4032448"/>
            </a:xfrm>
          </p:grpSpPr>
          <p:sp>
            <p:nvSpPr>
              <p:cNvPr id="26" name="Espace réservé du contenu 2"/>
              <p:cNvSpPr txBox="1">
                <a:spLocks/>
              </p:cNvSpPr>
              <p:nvPr/>
            </p:nvSpPr>
            <p:spPr bwMode="auto">
              <a:xfrm>
                <a:off x="1386098" y="2132856"/>
                <a:ext cx="2537830" cy="684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r>
                  <a:rPr lang="fr-CA" altLang="fr-FR" sz="1400" dirty="0" smtClean="0"/>
                  <a:t>Passer </a:t>
                </a:r>
                <a:r>
                  <a:rPr lang="fr-CA" altLang="fr-FR" sz="1400" dirty="0"/>
                  <a:t>d’une gestion par </a:t>
                </a:r>
                <a:r>
                  <a:rPr lang="fr-CA" altLang="fr-FR" sz="1400" b="1" dirty="0" smtClean="0"/>
                  <a:t>établissement</a:t>
                </a:r>
                <a:r>
                  <a:rPr lang="fr-CA" altLang="fr-FR" sz="1400" dirty="0"/>
                  <a:t> </a:t>
                </a:r>
                <a:r>
                  <a:rPr lang="fr-CA" altLang="fr-FR" sz="1400" dirty="0" smtClean="0"/>
                  <a:t>et </a:t>
                </a:r>
                <a:r>
                  <a:rPr lang="fr-CA" altLang="fr-FR" sz="1400" dirty="0"/>
                  <a:t>par mission</a:t>
                </a:r>
              </a:p>
              <a:p>
                <a:pPr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endParaRPr lang="fr-CA" altLang="fr-FR" sz="1400" dirty="0"/>
              </a:p>
              <a:p>
                <a:pPr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endParaRPr lang="fr-CA" altLang="fr-FR" sz="1400" dirty="0" smtClean="0"/>
              </a:p>
              <a:p>
                <a:pPr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endParaRPr lang="fr-CA" altLang="fr-FR" sz="1400" dirty="0" smtClean="0"/>
              </a:p>
              <a:p>
                <a:pPr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endParaRPr lang="fr-CA" altLang="fr-FR" sz="1400" dirty="0" smtClean="0"/>
              </a:p>
            </p:txBody>
          </p:sp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203" y="2663982"/>
                <a:ext cx="1323488" cy="1058790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5141" y="4493954"/>
                <a:ext cx="1779744" cy="1101399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38" name="Espace réservé du contenu 2"/>
              <p:cNvSpPr txBox="1">
                <a:spLocks/>
              </p:cNvSpPr>
              <p:nvPr/>
            </p:nvSpPr>
            <p:spPr bwMode="auto">
              <a:xfrm>
                <a:off x="1034932" y="3825247"/>
                <a:ext cx="3240162" cy="48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r>
                  <a:rPr lang="fr-CA" altLang="fr-FR" sz="1400" dirty="0" smtClean="0"/>
                  <a:t>À </a:t>
                </a:r>
                <a:endParaRPr lang="fr-CA" altLang="fr-FR" sz="1400" dirty="0"/>
              </a:p>
              <a:p>
                <a:pPr algn="ctr"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r>
                  <a:rPr lang="fr-CA" altLang="fr-FR" sz="1400" dirty="0" smtClean="0"/>
                  <a:t>Une gestion </a:t>
                </a:r>
                <a:r>
                  <a:rPr lang="fr-CA" altLang="fr-FR" sz="1400" b="1" dirty="0" smtClean="0"/>
                  <a:t>territoriale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r>
                  <a:rPr lang="fr-CA" altLang="fr-FR" sz="1400" dirty="0"/>
                  <a:t/>
                </a:r>
                <a:br>
                  <a:rPr lang="fr-CA" altLang="fr-FR" sz="1400" dirty="0"/>
                </a:br>
                <a:endParaRPr lang="fr-CA" altLang="fr-FR" sz="1400" dirty="0"/>
              </a:p>
            </p:txBody>
          </p:sp>
          <p:sp>
            <p:nvSpPr>
              <p:cNvPr id="39" name="Rectangle à coins arrondis 38"/>
              <p:cNvSpPr/>
              <p:nvPr/>
            </p:nvSpPr>
            <p:spPr>
              <a:xfrm>
                <a:off x="1269674" y="2069233"/>
                <a:ext cx="3166694" cy="4032448"/>
              </a:xfrm>
              <a:prstGeom prst="roundRect">
                <a:avLst/>
              </a:prstGeom>
              <a:solidFill>
                <a:srgbClr val="C6E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0" name="Espace réservé du contenu 2"/>
              <p:cNvSpPr txBox="1">
                <a:spLocks/>
              </p:cNvSpPr>
              <p:nvPr/>
            </p:nvSpPr>
            <p:spPr bwMode="auto">
              <a:xfrm>
                <a:off x="1538498" y="2285256"/>
                <a:ext cx="2537830" cy="684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r>
                  <a:rPr lang="fr-CA" altLang="fr-FR" sz="1400" dirty="0" smtClean="0"/>
                  <a:t>Passer </a:t>
                </a:r>
                <a:r>
                  <a:rPr lang="fr-CA" altLang="fr-FR" sz="1400" dirty="0"/>
                  <a:t>d’une gestion par </a:t>
                </a:r>
                <a:r>
                  <a:rPr lang="fr-CA" altLang="fr-FR" sz="1400" b="1" dirty="0" smtClean="0"/>
                  <a:t>établissement</a:t>
                </a:r>
                <a:r>
                  <a:rPr lang="fr-CA" altLang="fr-FR" sz="1400" dirty="0"/>
                  <a:t> </a:t>
                </a:r>
                <a:r>
                  <a:rPr lang="fr-CA" altLang="fr-FR" sz="1400" dirty="0" smtClean="0"/>
                  <a:t>et </a:t>
                </a:r>
                <a:r>
                  <a:rPr lang="fr-CA" altLang="fr-FR" sz="1400" dirty="0"/>
                  <a:t>par mission</a:t>
                </a:r>
              </a:p>
              <a:p>
                <a:pPr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endParaRPr lang="fr-CA" altLang="fr-FR" sz="1400" dirty="0"/>
              </a:p>
              <a:p>
                <a:pPr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endParaRPr lang="fr-CA" altLang="fr-FR" sz="1400" dirty="0" smtClean="0"/>
              </a:p>
              <a:p>
                <a:pPr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endParaRPr lang="fr-CA" altLang="fr-FR" sz="1400" dirty="0" smtClean="0"/>
              </a:p>
              <a:p>
                <a:pPr eaLnBrk="1" hangingPunct="1">
                  <a:spcBef>
                    <a:spcPct val="0"/>
                  </a:spcBef>
                  <a:buClr>
                    <a:srgbClr val="003399"/>
                  </a:buClr>
                  <a:buSzPct val="85000"/>
                  <a:buFont typeface="Wingdings" panose="05000000000000000000" pitchFamily="2" charset="2"/>
                  <a:buNone/>
                </a:pPr>
                <a:endParaRPr lang="fr-CA" altLang="fr-FR" sz="1400" dirty="0" smtClean="0"/>
              </a:p>
            </p:txBody>
          </p:sp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8603" y="2816382"/>
                <a:ext cx="1323488" cy="1058790"/>
              </a:xfrm>
              <a:prstGeom prst="rect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7541" y="4646354"/>
                <a:ext cx="1779744" cy="1101399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</p:pic>
        </p:grpSp>
        <p:sp>
          <p:nvSpPr>
            <p:cNvPr id="43" name="Espace réservé du contenu 2"/>
            <p:cNvSpPr txBox="1">
              <a:spLocks/>
            </p:cNvSpPr>
            <p:nvPr/>
          </p:nvSpPr>
          <p:spPr bwMode="auto">
            <a:xfrm>
              <a:off x="1187332" y="3977647"/>
              <a:ext cx="3240162" cy="48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r>
                <a:rPr lang="fr-CA" altLang="fr-FR" sz="1400" dirty="0" smtClean="0"/>
                <a:t>À </a:t>
              </a:r>
              <a:endParaRPr lang="fr-CA" altLang="fr-FR" sz="1400" dirty="0"/>
            </a:p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r>
                <a:rPr lang="fr-CA" altLang="fr-FR" sz="1400" dirty="0"/>
                <a:t>u</a:t>
              </a:r>
              <a:r>
                <a:rPr lang="fr-CA" altLang="fr-FR" sz="1400" dirty="0" smtClean="0"/>
                <a:t>ne gestion </a:t>
              </a:r>
              <a:r>
                <a:rPr lang="fr-CA" altLang="fr-FR" sz="1400" b="1" dirty="0" smtClean="0"/>
                <a:t>territoriale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r>
                <a:rPr lang="fr-CA" altLang="fr-FR" sz="1400" dirty="0"/>
                <a:t/>
              </a:r>
              <a:br>
                <a:rPr lang="fr-CA" altLang="fr-FR" sz="1400" dirty="0"/>
              </a:br>
              <a:endParaRPr lang="fr-CA" altLang="fr-FR" sz="14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118404" y="1556792"/>
            <a:ext cx="3166694" cy="4032448"/>
            <a:chOff x="4724195" y="2069233"/>
            <a:chExt cx="3166694" cy="4032448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4724195" y="2069233"/>
              <a:ext cx="3166694" cy="4032448"/>
            </a:xfrm>
            <a:prstGeom prst="roundRect">
              <a:avLst/>
            </a:prstGeom>
            <a:solidFill>
              <a:srgbClr val="C6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space réservé du contenu 2"/>
            <p:cNvSpPr txBox="1">
              <a:spLocks/>
            </p:cNvSpPr>
            <p:nvPr/>
          </p:nvSpPr>
          <p:spPr bwMode="auto">
            <a:xfrm>
              <a:off x="5083468" y="2285256"/>
              <a:ext cx="2448147" cy="48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r>
                <a:rPr lang="fr-CA" altLang="fr-FR" sz="1400" dirty="0" smtClean="0"/>
                <a:t>Passer </a:t>
              </a:r>
              <a:r>
                <a:rPr lang="fr-CA" altLang="fr-FR" sz="1400" dirty="0"/>
                <a:t>d’une </a:t>
              </a:r>
              <a:r>
                <a:rPr lang="fr-CA" altLang="fr-FR" sz="1400" dirty="0" smtClean="0"/>
                <a:t>gestion basée sur l’approche </a:t>
              </a:r>
              <a:r>
                <a:rPr lang="fr-CA" altLang="fr-FR" sz="1400" b="1" dirty="0"/>
                <a:t>populationnelle 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endParaRPr lang="fr-CA" altLang="fr-FR" sz="1400" dirty="0"/>
            </a:p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endParaRPr lang="fr-CA" altLang="fr-FR" sz="1400" dirty="0" smtClean="0"/>
            </a:p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endParaRPr lang="fr-CA" altLang="fr-FR" sz="1400" dirty="0" smtClean="0"/>
            </a:p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endParaRPr lang="fr-CA" altLang="fr-FR" sz="1400" dirty="0" smtClean="0"/>
            </a:p>
          </p:txBody>
        </p: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343" y="2903206"/>
              <a:ext cx="1020794" cy="1020794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42" y="4660582"/>
              <a:ext cx="2017597" cy="1065511"/>
            </a:xfrm>
            <a:prstGeom prst="rect">
              <a:avLst/>
            </a:prstGeom>
          </p:spPr>
        </p:pic>
        <p:sp>
          <p:nvSpPr>
            <p:cNvPr id="47" name="Espace réservé du contenu 2"/>
            <p:cNvSpPr txBox="1">
              <a:spLocks/>
            </p:cNvSpPr>
            <p:nvPr/>
          </p:nvSpPr>
          <p:spPr bwMode="auto">
            <a:xfrm>
              <a:off x="5053494" y="4000785"/>
              <a:ext cx="2514175" cy="52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r>
                <a:rPr lang="fr-CA" altLang="fr-FR" sz="1400" dirty="0" smtClean="0"/>
                <a:t>À </a:t>
              </a:r>
              <a:endParaRPr lang="fr-CA" altLang="fr-FR" sz="1400" dirty="0"/>
            </a:p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None/>
              </a:pPr>
              <a:r>
                <a:rPr lang="fr-CA" altLang="fr-FR" sz="1400" dirty="0"/>
                <a:t>u</a:t>
              </a:r>
              <a:r>
                <a:rPr lang="fr-CA" altLang="fr-FR" sz="1400" dirty="0" smtClean="0"/>
                <a:t>n réseau territorial de </a:t>
              </a:r>
              <a:r>
                <a:rPr lang="fr-CA" altLang="fr-FR" sz="1400" b="1" dirty="0" smtClean="0"/>
                <a:t>services</a:t>
              </a:r>
              <a:endParaRPr lang="fr-CA" altLang="fr-FR" sz="1400" b="1" dirty="0"/>
            </a:p>
            <a:p>
              <a:pPr algn="ctr" eaLnBrk="1" hangingPunct="1">
                <a:spcBef>
                  <a:spcPct val="0"/>
                </a:spcBef>
                <a:buClr>
                  <a:srgbClr val="003399"/>
                </a:buClr>
                <a:buSzPct val="85000"/>
                <a:buFont typeface="Wingdings" panose="05000000000000000000" pitchFamily="2" charset="2"/>
                <a:buNone/>
              </a:pPr>
              <a:r>
                <a:rPr lang="fr-CA" altLang="fr-FR" sz="1400" dirty="0"/>
                <a:t/>
              </a:r>
              <a:br>
                <a:rPr lang="fr-CA" altLang="fr-FR" sz="1400" dirty="0"/>
              </a:br>
              <a:endParaRPr lang="fr-CA" altLang="fr-FR" sz="1400" dirty="0"/>
            </a:p>
          </p:txBody>
        </p:sp>
      </p:grpSp>
      <p:sp>
        <p:nvSpPr>
          <p:cNvPr id="48" name="Flèche vers le bas 47"/>
          <p:cNvSpPr/>
          <p:nvPr/>
        </p:nvSpPr>
        <p:spPr>
          <a:xfrm>
            <a:off x="4282952" y="1556792"/>
            <a:ext cx="678494" cy="3986446"/>
          </a:xfrm>
          <a:prstGeom prst="downArrow">
            <a:avLst/>
          </a:prstGeom>
          <a:solidFill>
            <a:srgbClr val="2D509F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13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cteur droit 45"/>
          <p:cNvCxnSpPr/>
          <p:nvPr/>
        </p:nvCxnSpPr>
        <p:spPr>
          <a:xfrm>
            <a:off x="6732588" y="4797425"/>
            <a:ext cx="344487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3" idx="1"/>
            <a:endCxn id="24" idx="5"/>
          </p:cNvCxnSpPr>
          <p:nvPr/>
        </p:nvCxnSpPr>
        <p:spPr>
          <a:xfrm>
            <a:off x="6337300" y="2119313"/>
            <a:ext cx="808038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0"/>
            <a:ext cx="4067175" cy="685800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" name="Ellipse 1"/>
          <p:cNvSpPr/>
          <p:nvPr/>
        </p:nvSpPr>
        <p:spPr>
          <a:xfrm>
            <a:off x="4949825" y="757238"/>
            <a:ext cx="1582738" cy="1584325"/>
          </a:xfrm>
          <a:prstGeom prst="ellipse">
            <a:avLst/>
          </a:prstGeom>
          <a:solidFill>
            <a:srgbClr val="3080C3">
              <a:alpha val="6784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108825" y="2260600"/>
            <a:ext cx="1152525" cy="1152525"/>
          </a:xfrm>
          <a:prstGeom prst="ellipse">
            <a:avLst/>
          </a:prstGeom>
          <a:solidFill>
            <a:srgbClr val="308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6245225" y="3925888"/>
            <a:ext cx="792163" cy="792162"/>
          </a:xfrm>
          <a:prstGeom prst="ellipse">
            <a:avLst/>
          </a:prstGeom>
          <a:solidFill>
            <a:srgbClr val="C6E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ZoneTexte 4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61000" y="476250"/>
            <a:ext cx="5762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1990</a:t>
            </a:r>
          </a:p>
          <a:p>
            <a:pPr>
              <a:defRPr/>
            </a:pPr>
            <a:endParaRPr lang="fr-CA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489" name="ZoneTexte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29225" y="1063625"/>
            <a:ext cx="1079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4400" b="1"/>
              <a:t>920</a:t>
            </a:r>
            <a:endParaRPr lang="fr-CA" altLang="fr-FR" sz="4400"/>
          </a:p>
        </p:txBody>
      </p:sp>
      <p:sp>
        <p:nvSpPr>
          <p:cNvPr id="20490" name="ZoneTexte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84763" y="1609725"/>
            <a:ext cx="13096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établissements</a:t>
            </a:r>
            <a:endParaRPr lang="fr-CA" altLang="fr-FR" sz="900"/>
          </a:p>
        </p:txBody>
      </p:sp>
      <p:sp>
        <p:nvSpPr>
          <p:cNvPr id="14" name="ZoneTexte 4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05650" y="1955800"/>
            <a:ext cx="1217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31 mars 2003</a:t>
            </a:r>
          </a:p>
        </p:txBody>
      </p:sp>
      <p:sp>
        <p:nvSpPr>
          <p:cNvPr id="20492" name="ZoneTexte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19950" y="2457450"/>
            <a:ext cx="107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3600" b="1">
                <a:solidFill>
                  <a:schemeClr val="bg1"/>
                </a:solidFill>
              </a:rPr>
              <a:t>468</a:t>
            </a:r>
            <a:endParaRPr lang="fr-CA" altLang="fr-FR" sz="3600">
              <a:solidFill>
                <a:schemeClr val="bg1"/>
              </a:solidFill>
            </a:endParaRPr>
          </a:p>
        </p:txBody>
      </p:sp>
      <p:sp>
        <p:nvSpPr>
          <p:cNvPr id="20493" name="ZoneTexte 4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27863" y="2881313"/>
            <a:ext cx="13096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100">
                <a:solidFill>
                  <a:schemeClr val="bg1"/>
                </a:solidFill>
              </a:rPr>
              <a:t>établissements</a:t>
            </a:r>
          </a:p>
        </p:txBody>
      </p:sp>
      <p:sp>
        <p:nvSpPr>
          <p:cNvPr id="19" name="ZoneTexte 4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08688" y="3656013"/>
            <a:ext cx="1287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Automne 2004</a:t>
            </a:r>
          </a:p>
        </p:txBody>
      </p:sp>
      <p:sp>
        <p:nvSpPr>
          <p:cNvPr id="20495" name="ZoneTexte 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72213" y="4073525"/>
            <a:ext cx="785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2800" b="1"/>
              <a:t>182</a:t>
            </a:r>
            <a:endParaRPr lang="fr-CA" altLang="fr-FR" sz="2800"/>
          </a:p>
        </p:txBody>
      </p:sp>
      <p:sp>
        <p:nvSpPr>
          <p:cNvPr id="20496" name="ZoneTexte 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81825" y="4279900"/>
            <a:ext cx="16224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fr-CA" altLang="fr-FR" sz="1100"/>
              <a:t>établissements publics</a:t>
            </a:r>
          </a:p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fr-CA" altLang="fr-FR" sz="1100"/>
              <a:t>avec la création des CSSS</a:t>
            </a:r>
          </a:p>
        </p:txBody>
      </p:sp>
      <p:sp>
        <p:nvSpPr>
          <p:cNvPr id="25" name="Ellipse 24"/>
          <p:cNvSpPr/>
          <p:nvPr/>
        </p:nvSpPr>
        <p:spPr>
          <a:xfrm>
            <a:off x="7678738" y="3448050"/>
            <a:ext cx="80962" cy="79375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6" name="Ellipse 25"/>
          <p:cNvSpPr/>
          <p:nvPr/>
        </p:nvSpPr>
        <p:spPr>
          <a:xfrm>
            <a:off x="7062788" y="4165600"/>
            <a:ext cx="79375" cy="80963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" name="Ellipse 2"/>
          <p:cNvSpPr/>
          <p:nvPr/>
        </p:nvSpPr>
        <p:spPr>
          <a:xfrm>
            <a:off x="6326188" y="2108200"/>
            <a:ext cx="80962" cy="79375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4" name="Ellipse 23"/>
          <p:cNvSpPr/>
          <p:nvPr/>
        </p:nvSpPr>
        <p:spPr>
          <a:xfrm>
            <a:off x="7075488" y="2532063"/>
            <a:ext cx="80962" cy="80962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31" name="Connecteur droit 30"/>
          <p:cNvCxnSpPr>
            <a:stCxn id="25" idx="3"/>
            <a:endCxn id="26" idx="7"/>
          </p:cNvCxnSpPr>
          <p:nvPr/>
        </p:nvCxnSpPr>
        <p:spPr>
          <a:xfrm flipH="1">
            <a:off x="7131050" y="3516313"/>
            <a:ext cx="558800" cy="661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6681788" y="4719638"/>
            <a:ext cx="80962" cy="80962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0503" name="ZoneTexte 4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7213" y="600075"/>
            <a:ext cx="2951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2000" dirty="0">
                <a:solidFill>
                  <a:schemeClr val="bg1"/>
                </a:solidFill>
                <a:latin typeface="Kozuka Gothic Pr6N H" charset="0"/>
                <a:ea typeface="Kozuka Gothic Pr6N H" charset="0"/>
              </a:rPr>
              <a:t>L’évolution du système de santé au Québec</a:t>
            </a:r>
          </a:p>
        </p:txBody>
      </p:sp>
      <p:sp>
        <p:nvSpPr>
          <p:cNvPr id="40" name="Ellipse 39"/>
          <p:cNvSpPr/>
          <p:nvPr/>
        </p:nvSpPr>
        <p:spPr>
          <a:xfrm>
            <a:off x="6902450" y="5440363"/>
            <a:ext cx="649288" cy="6492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0505" name="ZoneTexte 4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54838" y="5497513"/>
            <a:ext cx="78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2800" b="1"/>
              <a:t>34</a:t>
            </a:r>
            <a:endParaRPr lang="fr-CA" altLang="fr-FR" sz="2800"/>
          </a:p>
        </p:txBody>
      </p:sp>
      <p:sp>
        <p:nvSpPr>
          <p:cNvPr id="43" name="ZoneTexte 4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29450" y="5157788"/>
            <a:ext cx="1287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fr-CA" sz="1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er</a:t>
            </a:r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avril 2015</a:t>
            </a:r>
          </a:p>
        </p:txBody>
      </p:sp>
      <p:sp>
        <p:nvSpPr>
          <p:cNvPr id="20507" name="Rectangle 43"/>
          <p:cNvSpPr>
            <a:spLocks noChangeArrowheads="1"/>
          </p:cNvSpPr>
          <p:nvPr/>
        </p:nvSpPr>
        <p:spPr bwMode="auto">
          <a:xfrm>
            <a:off x="7504113" y="5703888"/>
            <a:ext cx="10429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fr-CA" altLang="fr-FR" sz="1100"/>
              <a:t>établissements</a:t>
            </a:r>
          </a:p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fr-CA" altLang="fr-FR" sz="1100"/>
              <a:t>publics</a:t>
            </a:r>
          </a:p>
        </p:txBody>
      </p:sp>
      <p:sp>
        <p:nvSpPr>
          <p:cNvPr id="58" name="Ellipse 57"/>
          <p:cNvSpPr/>
          <p:nvPr/>
        </p:nvSpPr>
        <p:spPr>
          <a:xfrm>
            <a:off x="7019925" y="5373688"/>
            <a:ext cx="80963" cy="79375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14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e 17"/>
          <p:cNvSpPr/>
          <p:nvPr/>
        </p:nvSpPr>
        <p:spPr>
          <a:xfrm rot="10800000">
            <a:off x="6875463" y="0"/>
            <a:ext cx="2268537" cy="141287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4213" y="333375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endParaRPr lang="fr-CA" sz="2800" dirty="0">
              <a:solidFill>
                <a:schemeClr val="bg1"/>
              </a:solidFill>
              <a:latin typeface="Kozuka Gothic Pr6N H" pitchFamily="34" charset="-128"/>
              <a:ea typeface="Kozuka Gothic Pr6N H" pitchFamily="34" charset="-128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77138" y="1341438"/>
            <a:ext cx="1566862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grpSp>
        <p:nvGrpSpPr>
          <p:cNvPr id="10" name="Groupe 9"/>
          <p:cNvGrpSpPr/>
          <p:nvPr/>
        </p:nvGrpSpPr>
        <p:grpSpPr>
          <a:xfrm>
            <a:off x="251520" y="332656"/>
            <a:ext cx="8545457" cy="6236295"/>
            <a:chOff x="251520" y="332656"/>
            <a:chExt cx="8545457" cy="6236295"/>
          </a:xfrm>
        </p:grpSpPr>
        <p:pic>
          <p:nvPicPr>
            <p:cNvPr id="9225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8545457" cy="623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447779" y="4653136"/>
              <a:ext cx="216024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364088" y="458747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dirty="0" smtClean="0">
                  <a:solidFill>
                    <a:srgbClr val="9B9B9B"/>
                  </a:solidFill>
                  <a:latin typeface="+mj-lt"/>
                </a:rPr>
                <a:t>Sud-</a:t>
              </a:r>
              <a:endParaRPr lang="fr-CA" sz="1200" dirty="0">
                <a:solidFill>
                  <a:srgbClr val="9B9B9B"/>
                </a:solidFill>
                <a:latin typeface="+mj-lt"/>
              </a:endParaRPr>
            </a:p>
          </p:txBody>
        </p:sp>
      </p:grp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15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4213" y="333375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endParaRPr lang="fr-CA" sz="2800" dirty="0">
              <a:solidFill>
                <a:schemeClr val="bg1"/>
              </a:solidFill>
              <a:latin typeface="Kozuka Gothic Pr6N H" pitchFamily="34" charset="-128"/>
              <a:ea typeface="Kozuka Gothic Pr6N H" pitchFamily="34" charset="-128"/>
              <a:cs typeface="+mj-cs"/>
            </a:endParaRPr>
          </a:p>
        </p:txBody>
      </p:sp>
      <p:sp>
        <p:nvSpPr>
          <p:cNvPr id="26628" name="Titre 1"/>
          <p:cNvSpPr>
            <a:spLocks noGrp="1"/>
          </p:cNvSpPr>
          <p:nvPr>
            <p:ph type="ctrTitle"/>
          </p:nvPr>
        </p:nvSpPr>
        <p:spPr>
          <a:xfrm>
            <a:off x="467544" y="333375"/>
            <a:ext cx="7561262" cy="647700"/>
          </a:xfrm>
        </p:spPr>
        <p:txBody>
          <a:bodyPr/>
          <a:lstStyle/>
          <a:p>
            <a:pPr algn="l" eaLnBrk="1" hangingPunct="1">
              <a:lnSpc>
                <a:spcPts val="4400"/>
              </a:lnSpc>
            </a:pPr>
            <a:r>
              <a:rPr lang="fr-CA" altLang="fr-FR" sz="2000" b="1" dirty="0">
                <a:solidFill>
                  <a:schemeClr val="bg1"/>
                </a:solidFill>
                <a:latin typeface="Kozuka Gothic Pr6N H" charset="0"/>
                <a:ea typeface="Kozuka Gothic Pr6N H" charset="0"/>
              </a:rPr>
              <a:t>Objectifs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1050" y="2420938"/>
            <a:ext cx="1631950" cy="1631950"/>
          </a:xfrm>
          <a:prstGeom prst="rect">
            <a:avLst/>
          </a:prstGeom>
          <a:solidFill>
            <a:srgbClr val="80B3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3754438" y="2414588"/>
            <a:ext cx="1636712" cy="1638300"/>
          </a:xfrm>
          <a:prstGeom prst="rect">
            <a:avLst/>
          </a:prstGeom>
          <a:solidFill>
            <a:srgbClr val="C6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5464175" y="2414588"/>
            <a:ext cx="1636713" cy="1638300"/>
          </a:xfrm>
          <a:prstGeom prst="rect">
            <a:avLst/>
          </a:prstGeom>
          <a:solidFill>
            <a:srgbClr val="2B80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5480050" y="4138613"/>
            <a:ext cx="1620838" cy="162242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3762375" y="4140200"/>
            <a:ext cx="1622425" cy="1622425"/>
          </a:xfrm>
          <a:prstGeom prst="rect">
            <a:avLst/>
          </a:prstGeom>
          <a:solidFill>
            <a:srgbClr val="80B3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2052638" y="4140200"/>
            <a:ext cx="1622425" cy="162242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6635" name="ZoneTexte 13"/>
          <p:cNvSpPr txBox="1">
            <a:spLocks noChangeArrowheads="1"/>
          </p:cNvSpPr>
          <p:nvPr/>
        </p:nvSpPr>
        <p:spPr bwMode="auto">
          <a:xfrm>
            <a:off x="2127250" y="2832100"/>
            <a:ext cx="1473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Meilleure coordination des services</a:t>
            </a:r>
          </a:p>
        </p:txBody>
      </p:sp>
      <p:sp>
        <p:nvSpPr>
          <p:cNvPr id="26636" name="ZoneTexte 14"/>
          <p:cNvSpPr txBox="1">
            <a:spLocks noChangeArrowheads="1"/>
          </p:cNvSpPr>
          <p:nvPr/>
        </p:nvSpPr>
        <p:spPr bwMode="auto">
          <a:xfrm>
            <a:off x="3835400" y="2770188"/>
            <a:ext cx="1473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/>
              <a:t>Parcours de soin simplifié pour les </a:t>
            </a:r>
            <a:r>
              <a:rPr lang="fr-CA" altLang="fr-FR" sz="1400" dirty="0" smtClean="0"/>
              <a:t>personnes </a:t>
            </a:r>
            <a:r>
              <a:rPr lang="fr-CA" altLang="fr-FR" sz="1400" dirty="0"/>
              <a:t>et pour le personnel</a:t>
            </a:r>
          </a:p>
        </p:txBody>
      </p:sp>
      <p:sp>
        <p:nvSpPr>
          <p:cNvPr id="26637" name="ZoneTexte 15"/>
          <p:cNvSpPr txBox="1">
            <a:spLocks noChangeArrowheads="1"/>
          </p:cNvSpPr>
          <p:nvPr/>
        </p:nvSpPr>
        <p:spPr bwMode="auto">
          <a:xfrm>
            <a:off x="5543550" y="2900363"/>
            <a:ext cx="1473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Vaste éventail de ressources accessibles</a:t>
            </a:r>
          </a:p>
        </p:txBody>
      </p:sp>
      <p:sp>
        <p:nvSpPr>
          <p:cNvPr id="26638" name="ZoneTexte 16"/>
          <p:cNvSpPr txBox="1">
            <a:spLocks noChangeArrowheads="1"/>
          </p:cNvSpPr>
          <p:nvPr/>
        </p:nvSpPr>
        <p:spPr bwMode="auto">
          <a:xfrm>
            <a:off x="5543550" y="4403725"/>
            <a:ext cx="1473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/>
              <a:t>Meilleure circulation de l’information du dossier </a:t>
            </a:r>
            <a:r>
              <a:rPr lang="fr-CA" altLang="fr-FR" sz="1400" dirty="0" smtClean="0"/>
              <a:t>de la personne</a:t>
            </a:r>
            <a:endParaRPr lang="fr-CA" altLang="fr-FR" sz="1400" dirty="0"/>
          </a:p>
        </p:txBody>
      </p:sp>
      <p:sp>
        <p:nvSpPr>
          <p:cNvPr id="26639" name="ZoneTexte 17"/>
          <p:cNvSpPr txBox="1">
            <a:spLocks noChangeArrowheads="1"/>
          </p:cNvSpPr>
          <p:nvPr/>
        </p:nvSpPr>
        <p:spPr bwMode="auto">
          <a:xfrm>
            <a:off x="2154409" y="4689348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/>
              <a:t>Intégration de services</a:t>
            </a:r>
          </a:p>
        </p:txBody>
      </p:sp>
      <p:sp>
        <p:nvSpPr>
          <p:cNvPr id="26640" name="ZoneTexte 18"/>
          <p:cNvSpPr txBox="1">
            <a:spLocks noChangeArrowheads="1"/>
          </p:cNvSpPr>
          <p:nvPr/>
        </p:nvSpPr>
        <p:spPr bwMode="auto">
          <a:xfrm>
            <a:off x="3790950" y="4260850"/>
            <a:ext cx="1562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/>
              <a:t>Maintien de programme d’accès aux services en langue anglaise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16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e 17"/>
          <p:cNvSpPr/>
          <p:nvPr/>
        </p:nvSpPr>
        <p:spPr>
          <a:xfrm rot="10800000">
            <a:off x="6875463" y="0"/>
            <a:ext cx="2268537" cy="141287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4213" y="333375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endParaRPr lang="fr-CA" sz="2800" dirty="0">
              <a:solidFill>
                <a:schemeClr val="bg1"/>
              </a:solidFill>
              <a:latin typeface="Kozuka Gothic Pr6N H" pitchFamily="34" charset="-128"/>
              <a:ea typeface="Kozuka Gothic Pr6N H" pitchFamily="34" charset="-128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77138" y="1341438"/>
            <a:ext cx="1566862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24581" name="Picture 2" descr="Représentation d'un réseau territorial ou local de services de santé et de services sociaux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60350"/>
            <a:ext cx="8339137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17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4213" y="333375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endParaRPr lang="fr-CA" sz="2800" dirty="0">
              <a:solidFill>
                <a:schemeClr val="bg1"/>
              </a:solidFill>
              <a:latin typeface="Kozuka Gothic Pr6N H" pitchFamily="34" charset="-128"/>
              <a:ea typeface="Kozuka Gothic Pr6N H" pitchFamily="34" charset="-128"/>
              <a:cs typeface="+mj-cs"/>
            </a:endParaRPr>
          </a:p>
        </p:txBody>
      </p:sp>
      <p:sp>
        <p:nvSpPr>
          <p:cNvPr id="29700" name="Titre 1"/>
          <p:cNvSpPr>
            <a:spLocks noGrp="1"/>
          </p:cNvSpPr>
          <p:nvPr>
            <p:ph type="ctrTitle"/>
          </p:nvPr>
        </p:nvSpPr>
        <p:spPr>
          <a:xfrm>
            <a:off x="636588" y="115888"/>
            <a:ext cx="7561262" cy="647700"/>
          </a:xfrm>
        </p:spPr>
        <p:txBody>
          <a:bodyPr/>
          <a:lstStyle/>
          <a:p>
            <a:pPr algn="l" eaLnBrk="1" hangingPunct="1">
              <a:lnSpc>
                <a:spcPts val="4400"/>
              </a:lnSpc>
            </a:pPr>
            <a:r>
              <a:rPr lang="fr-CA" altLang="fr-FR" sz="2000" b="1">
                <a:solidFill>
                  <a:schemeClr val="bg1"/>
                </a:solidFill>
                <a:latin typeface="Kozuka Gothic Pr6N H" charset="0"/>
                <a:ea typeface="Kozuka Gothic Pr6N H" charset="0"/>
              </a:rPr>
              <a:t>Responsabilités partagées</a:t>
            </a:r>
          </a:p>
        </p:txBody>
      </p:sp>
      <p:sp>
        <p:nvSpPr>
          <p:cNvPr id="29701" name="Titre 1"/>
          <p:cNvSpPr txBox="1">
            <a:spLocks/>
          </p:cNvSpPr>
          <p:nvPr/>
        </p:nvSpPr>
        <p:spPr bwMode="auto">
          <a:xfrm>
            <a:off x="628650" y="387350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chemeClr val="bg1"/>
                </a:solidFill>
                <a:latin typeface="Kozuka Gothic Pr6N EL" charset="0"/>
                <a:ea typeface="Kozuka Gothic Pr6N EL" charset="0"/>
              </a:rPr>
              <a:t>Ministère de la santé et des services sociaux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2850" y="1844675"/>
            <a:ext cx="2087563" cy="2089150"/>
          </a:xfrm>
          <a:prstGeom prst="rect">
            <a:avLst/>
          </a:prstGeom>
          <a:solidFill>
            <a:srgbClr val="80B3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3563938" y="1844675"/>
            <a:ext cx="2087562" cy="2089150"/>
          </a:xfrm>
          <a:prstGeom prst="rect">
            <a:avLst/>
          </a:prstGeom>
          <a:solidFill>
            <a:srgbClr val="C6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5915025" y="1838325"/>
            <a:ext cx="2087563" cy="2089150"/>
          </a:xfrm>
          <a:prstGeom prst="rect">
            <a:avLst/>
          </a:prstGeom>
          <a:solidFill>
            <a:srgbClr val="2B80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339975" y="4221163"/>
            <a:ext cx="2087563" cy="2087562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4716463" y="4221163"/>
            <a:ext cx="2087562" cy="2087562"/>
          </a:xfrm>
          <a:prstGeom prst="rect">
            <a:avLst/>
          </a:prstGeom>
          <a:solidFill>
            <a:srgbClr val="80B3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9707" name="ZoneTexte 13"/>
          <p:cNvSpPr txBox="1">
            <a:spLocks noChangeArrowheads="1"/>
          </p:cNvSpPr>
          <p:nvPr/>
        </p:nvSpPr>
        <p:spPr bwMode="auto">
          <a:xfrm>
            <a:off x="1362075" y="2222500"/>
            <a:ext cx="1816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600"/>
              <a:t>Définir les </a:t>
            </a:r>
            <a:r>
              <a:rPr lang="fr-CA" altLang="fr-FR" sz="1600" b="1"/>
              <a:t>priorités</a:t>
            </a:r>
            <a:r>
              <a:rPr lang="fr-CA" altLang="fr-FR" sz="1600"/>
              <a:t> et les </a:t>
            </a:r>
            <a:r>
              <a:rPr lang="fr-CA" altLang="fr-FR" sz="1600" b="1"/>
              <a:t>orientations nationales</a:t>
            </a:r>
            <a:r>
              <a:rPr lang="fr-CA" altLang="fr-FR" sz="1600"/>
              <a:t> ainsi qu’établir les politiques</a:t>
            </a:r>
          </a:p>
        </p:txBody>
      </p:sp>
      <p:sp>
        <p:nvSpPr>
          <p:cNvPr id="29708" name="ZoneTexte 14"/>
          <p:cNvSpPr txBox="1">
            <a:spLocks noChangeArrowheads="1"/>
          </p:cNvSpPr>
          <p:nvPr/>
        </p:nvSpPr>
        <p:spPr bwMode="auto">
          <a:xfrm>
            <a:off x="3727450" y="1997075"/>
            <a:ext cx="17605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600"/>
              <a:t>Planifier et coordonner les </a:t>
            </a:r>
            <a:r>
              <a:rPr lang="fr-CA" altLang="fr-FR" sz="1600" b="1"/>
              <a:t>services nationaux </a:t>
            </a:r>
            <a:r>
              <a:rPr lang="fr-CA" altLang="fr-FR" sz="1600"/>
              <a:t>qui doivent être offerts dans l’ensemble du Québec</a:t>
            </a:r>
          </a:p>
        </p:txBody>
      </p:sp>
      <p:sp>
        <p:nvSpPr>
          <p:cNvPr id="29709" name="ZoneTexte 15"/>
          <p:cNvSpPr txBox="1">
            <a:spLocks noChangeArrowheads="1"/>
          </p:cNvSpPr>
          <p:nvPr/>
        </p:nvSpPr>
        <p:spPr bwMode="auto">
          <a:xfrm>
            <a:off x="6053138" y="2052638"/>
            <a:ext cx="18780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500"/>
              <a:t>Allouer l’</a:t>
            </a:r>
            <a:r>
              <a:rPr lang="fr-CA" altLang="fr-FR" sz="1500" b="1"/>
              <a:t>enveloppe budgétaire</a:t>
            </a:r>
            <a:r>
              <a:rPr lang="fr-CA" altLang="fr-FR" sz="1500"/>
              <a:t> aux CISSS, aux CIUSSS et aux établissements non fusionnés sur la base des programmes-services</a:t>
            </a:r>
          </a:p>
        </p:txBody>
      </p:sp>
      <p:sp>
        <p:nvSpPr>
          <p:cNvPr id="29710" name="ZoneTexte 16"/>
          <p:cNvSpPr txBox="1">
            <a:spLocks noChangeArrowheads="1"/>
          </p:cNvSpPr>
          <p:nvPr/>
        </p:nvSpPr>
        <p:spPr bwMode="auto">
          <a:xfrm>
            <a:off x="2452688" y="4471988"/>
            <a:ext cx="1852612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100"/>
              <a:t>Veiller à </a:t>
            </a:r>
            <a:r>
              <a:rPr lang="fr-CA" altLang="fr-FR" sz="1100" b="1"/>
              <a:t>l’organisation et à la prestation des fonctions de santé publique</a:t>
            </a:r>
            <a:r>
              <a:rPr lang="fr-CA" altLang="fr-FR" sz="1100"/>
              <a:t> (promotion, prévention, surveillance et protection) et assumer la </a:t>
            </a:r>
            <a:r>
              <a:rPr lang="fr-CA" altLang="fr-FR" sz="1100" b="1"/>
              <a:t>coordination des services</a:t>
            </a:r>
            <a:r>
              <a:rPr lang="fr-CA" altLang="fr-FR" sz="1100"/>
              <a:t> en cette matière avec les directeurs régionaux de santé publique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79975" y="4391025"/>
            <a:ext cx="17605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1350" dirty="0">
                <a:latin typeface="Calibri" panose="020F0502020204030204" pitchFamily="34" charset="0"/>
              </a:rPr>
              <a:t>Veiller à la </a:t>
            </a:r>
            <a:r>
              <a:rPr lang="fr-CA" sz="1350" b="1" dirty="0">
                <a:latin typeface="Calibri" panose="020F0502020204030204" pitchFamily="34" charset="0"/>
              </a:rPr>
              <a:t>prestation des services médicaux surspécialisés</a:t>
            </a:r>
            <a:r>
              <a:rPr lang="fr-CA" sz="1350" dirty="0">
                <a:latin typeface="Calibri" panose="020F0502020204030204" pitchFamily="34" charset="0"/>
              </a:rPr>
              <a:t> avec les établissements exploitant un centre hospitalier désigné CHU placé sous sa gouvernance directe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18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4213" y="333375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endParaRPr lang="fr-CA" sz="2800" dirty="0">
              <a:solidFill>
                <a:schemeClr val="bg1"/>
              </a:solidFill>
              <a:latin typeface="Kozuka Gothic Pr6N H" pitchFamily="34" charset="-128"/>
              <a:ea typeface="Kozuka Gothic Pr6N H" pitchFamily="34" charset="-128"/>
              <a:cs typeface="+mj-cs"/>
            </a:endParaRPr>
          </a:p>
        </p:txBody>
      </p:sp>
      <p:sp>
        <p:nvSpPr>
          <p:cNvPr id="31748" name="Titre 1"/>
          <p:cNvSpPr>
            <a:spLocks noGrp="1"/>
          </p:cNvSpPr>
          <p:nvPr>
            <p:ph type="ctrTitle"/>
          </p:nvPr>
        </p:nvSpPr>
        <p:spPr>
          <a:xfrm>
            <a:off x="636588" y="115888"/>
            <a:ext cx="7561262" cy="647700"/>
          </a:xfrm>
        </p:spPr>
        <p:txBody>
          <a:bodyPr/>
          <a:lstStyle/>
          <a:p>
            <a:pPr algn="l" eaLnBrk="1" hangingPunct="1">
              <a:lnSpc>
                <a:spcPts val="4400"/>
              </a:lnSpc>
            </a:pPr>
            <a:r>
              <a:rPr lang="fr-CA" altLang="fr-FR" sz="2000" b="1">
                <a:solidFill>
                  <a:schemeClr val="bg1"/>
                </a:solidFill>
                <a:latin typeface="Kozuka Gothic Pr6N H" charset="0"/>
                <a:ea typeface="Kozuka Gothic Pr6N H" charset="0"/>
              </a:rPr>
              <a:t>Responsabilités partagées</a:t>
            </a:r>
          </a:p>
        </p:txBody>
      </p:sp>
      <p:sp>
        <p:nvSpPr>
          <p:cNvPr id="31749" name="Titre 1"/>
          <p:cNvSpPr txBox="1">
            <a:spLocks/>
          </p:cNvSpPr>
          <p:nvPr/>
        </p:nvSpPr>
        <p:spPr bwMode="auto">
          <a:xfrm>
            <a:off x="628650" y="387350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chemeClr val="bg1"/>
                </a:solidFill>
                <a:latin typeface="Kozuka Gothic Pr6N EL" charset="0"/>
                <a:ea typeface="Kozuka Gothic Pr6N EL" charset="0"/>
              </a:rPr>
              <a:t>Établissements – CISSS et CIUSSS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925" y="2282825"/>
            <a:ext cx="1631950" cy="1631950"/>
          </a:xfrm>
          <a:prstGeom prst="rect">
            <a:avLst/>
          </a:prstGeom>
          <a:solidFill>
            <a:srgbClr val="80B3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2881313" y="2276475"/>
            <a:ext cx="1636712" cy="1638300"/>
          </a:xfrm>
          <a:prstGeom prst="rect">
            <a:avLst/>
          </a:prstGeom>
          <a:solidFill>
            <a:srgbClr val="C6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4591050" y="2276475"/>
            <a:ext cx="1636713" cy="1638300"/>
          </a:xfrm>
          <a:prstGeom prst="rect">
            <a:avLst/>
          </a:prstGeom>
          <a:solidFill>
            <a:srgbClr val="2B80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6300788" y="2276475"/>
            <a:ext cx="1620837" cy="162242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889250" y="4002088"/>
            <a:ext cx="1622425" cy="1622425"/>
          </a:xfrm>
          <a:prstGeom prst="rect">
            <a:avLst/>
          </a:prstGeom>
          <a:solidFill>
            <a:srgbClr val="80B3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179513" y="4002088"/>
            <a:ext cx="1622425" cy="162242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4598988" y="4002088"/>
            <a:ext cx="1636712" cy="1636712"/>
          </a:xfrm>
          <a:prstGeom prst="rect">
            <a:avLst/>
          </a:prstGeom>
          <a:solidFill>
            <a:srgbClr val="C6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1757" name="ZoneTexte 13"/>
          <p:cNvSpPr txBox="1">
            <a:spLocks noChangeArrowheads="1"/>
          </p:cNvSpPr>
          <p:nvPr/>
        </p:nvSpPr>
        <p:spPr bwMode="auto">
          <a:xfrm>
            <a:off x="1254125" y="2717800"/>
            <a:ext cx="147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Offrir l’ensemble des services sociaux et de santé</a:t>
            </a:r>
          </a:p>
        </p:txBody>
      </p:sp>
      <p:sp>
        <p:nvSpPr>
          <p:cNvPr id="31758" name="ZoneTexte 14"/>
          <p:cNvSpPr txBox="1">
            <a:spLocks noChangeArrowheads="1"/>
          </p:cNvSpPr>
          <p:nvPr/>
        </p:nvSpPr>
        <p:spPr bwMode="auto">
          <a:xfrm>
            <a:off x="2963863" y="2492375"/>
            <a:ext cx="1473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Voir à la planification régionale des ressources humaines</a:t>
            </a:r>
          </a:p>
        </p:txBody>
      </p:sp>
      <p:sp>
        <p:nvSpPr>
          <p:cNvPr id="31759" name="ZoneTexte 15"/>
          <p:cNvSpPr txBox="1">
            <a:spLocks noChangeArrowheads="1"/>
          </p:cNvSpPr>
          <p:nvPr/>
        </p:nvSpPr>
        <p:spPr bwMode="auto">
          <a:xfrm>
            <a:off x="4664075" y="2644775"/>
            <a:ext cx="147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Assurer le suivi et la reddition de comptes auprès du MSSS</a:t>
            </a:r>
          </a:p>
        </p:txBody>
      </p:sp>
      <p:sp>
        <p:nvSpPr>
          <p:cNvPr id="31760" name="ZoneTexte 16"/>
          <p:cNvSpPr txBox="1">
            <a:spLocks noChangeArrowheads="1"/>
          </p:cNvSpPr>
          <p:nvPr/>
        </p:nvSpPr>
        <p:spPr bwMode="auto">
          <a:xfrm>
            <a:off x="6383338" y="2547938"/>
            <a:ext cx="1473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Prendre en charge l’ensemble de la population de son territoire</a:t>
            </a:r>
          </a:p>
        </p:txBody>
      </p:sp>
      <p:sp>
        <p:nvSpPr>
          <p:cNvPr id="31761" name="ZoneTexte 17"/>
          <p:cNvSpPr txBox="1">
            <a:spLocks noChangeArrowheads="1"/>
          </p:cNvSpPr>
          <p:nvPr/>
        </p:nvSpPr>
        <p:spPr bwMode="auto">
          <a:xfrm>
            <a:off x="1254125" y="4335463"/>
            <a:ext cx="1473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Assurer une gestion de l’accès simplifié aux services</a:t>
            </a:r>
          </a:p>
        </p:txBody>
      </p:sp>
      <p:sp>
        <p:nvSpPr>
          <p:cNvPr id="31762" name="ZoneTexte 18"/>
          <p:cNvSpPr txBox="1">
            <a:spLocks noChangeArrowheads="1"/>
          </p:cNvSpPr>
          <p:nvPr/>
        </p:nvSpPr>
        <p:spPr bwMode="auto">
          <a:xfrm>
            <a:off x="2917825" y="4122738"/>
            <a:ext cx="15621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Établir des ententes et des modalités avec les partenaires de son réseau territorial de services (RTS) </a:t>
            </a:r>
          </a:p>
        </p:txBody>
      </p:sp>
      <p:sp>
        <p:nvSpPr>
          <p:cNvPr id="31763" name="ZoneTexte 20"/>
          <p:cNvSpPr txBox="1">
            <a:spLocks noChangeArrowheads="1"/>
          </p:cNvSpPr>
          <p:nvPr/>
        </p:nvSpPr>
        <p:spPr bwMode="auto">
          <a:xfrm>
            <a:off x="4670425" y="4441825"/>
            <a:ext cx="1473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Intégrer les réseaux locaux de services (RLS) </a:t>
            </a:r>
          </a:p>
        </p:txBody>
      </p:sp>
      <p:sp>
        <p:nvSpPr>
          <p:cNvPr id="2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19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ZoneTexte 29"/>
          <p:cNvSpPr txBox="1"/>
          <p:nvPr/>
        </p:nvSpPr>
        <p:spPr>
          <a:xfrm>
            <a:off x="3275857" y="1628800"/>
            <a:ext cx="5328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4800" b="1" dirty="0">
                <a:solidFill>
                  <a:srgbClr val="3080C3"/>
                </a:solidFill>
                <a:latin typeface="Kozuka Gothic Pro H" pitchFamily="34" charset="-128"/>
                <a:ea typeface="Kozuka Gothic Pro H" pitchFamily="34" charset="-128"/>
              </a:rPr>
              <a:t>Maryse St-</a:t>
            </a:r>
            <a:r>
              <a:rPr lang="fr-CA" sz="4800" b="1" dirty="0" err="1">
                <a:solidFill>
                  <a:srgbClr val="3080C3"/>
                </a:solidFill>
                <a:latin typeface="Kozuka Gothic Pro H" pitchFamily="34" charset="-128"/>
                <a:ea typeface="Kozuka Gothic Pro H" pitchFamily="34" charset="-128"/>
              </a:rPr>
              <a:t>Onge</a:t>
            </a:r>
            <a:endParaRPr lang="fr-CA" sz="4800" dirty="0">
              <a:solidFill>
                <a:srgbClr val="3080C3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3275857" y="3552706"/>
            <a:ext cx="4176290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CA" altLang="fr-FR" sz="1800" dirty="0" smtClean="0">
                <a:solidFill>
                  <a:srgbClr val="3080C3"/>
                </a:solidFill>
              </a:rPr>
              <a:t>CIUSSS </a:t>
            </a:r>
            <a:r>
              <a:rPr lang="fr-CA" altLang="fr-FR" sz="1800" dirty="0">
                <a:solidFill>
                  <a:srgbClr val="3080C3"/>
                </a:solidFill>
              </a:rPr>
              <a:t>du </a:t>
            </a:r>
            <a:r>
              <a:rPr lang="fr-CA" altLang="fr-FR" sz="1800" dirty="0" err="1">
                <a:solidFill>
                  <a:srgbClr val="3080C3"/>
                </a:solidFill>
              </a:rPr>
              <a:t>Centre-Sud-de-l’Île-de-Montréal</a:t>
            </a:r>
            <a:endParaRPr lang="fr-CA" altLang="fr-FR" sz="1800" dirty="0">
              <a:solidFill>
                <a:srgbClr val="3080C3"/>
              </a:solidFill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3275857" y="2721709"/>
            <a:ext cx="5545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2800" dirty="0">
                <a:solidFill>
                  <a:srgbClr val="3080C3"/>
                </a:solidFill>
                <a:latin typeface="Kozuka Gothic Pro EL" charset="0"/>
                <a:ea typeface="Kozuka Gothic Pro EL" charset="0"/>
              </a:rPr>
              <a:t>Directrice </a:t>
            </a:r>
            <a:r>
              <a:rPr lang="fr-CA" altLang="fr-FR" sz="2800" dirty="0" smtClean="0">
                <a:solidFill>
                  <a:srgbClr val="3080C3"/>
                </a:solidFill>
                <a:latin typeface="Kozuka Gothic Pro EL" charset="0"/>
                <a:ea typeface="Kozuka Gothic Pro EL" charset="0"/>
              </a:rPr>
              <a:t>des</a:t>
            </a:r>
            <a:endParaRPr lang="fr-CA" altLang="fr-FR" sz="2800" dirty="0">
              <a:solidFill>
                <a:srgbClr val="3080C3"/>
              </a:solidFill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3275856" y="3054365"/>
            <a:ext cx="5545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2800" dirty="0" smtClean="0">
                <a:solidFill>
                  <a:srgbClr val="3080C3"/>
                </a:solidFill>
                <a:latin typeface="Kozuka Gothic Pro EL" charset="0"/>
                <a:ea typeface="Kozuka Gothic Pro EL" charset="0"/>
              </a:rPr>
              <a:t>programmes </a:t>
            </a:r>
            <a:r>
              <a:rPr lang="fr-CA" altLang="fr-FR" sz="2800" dirty="0">
                <a:solidFill>
                  <a:srgbClr val="3080C3"/>
                </a:solidFill>
                <a:latin typeface="Kozuka Gothic Pro EL" charset="0"/>
                <a:ea typeface="Kozuka Gothic Pro EL" charset="0"/>
              </a:rPr>
              <a:t>DI, TSA, DP</a:t>
            </a:r>
            <a:r>
              <a:rPr lang="fr-CA" altLang="fr-FR" sz="2800" dirty="0" smtClean="0">
                <a:solidFill>
                  <a:srgbClr val="3080C3"/>
                </a:solidFill>
                <a:latin typeface="Kozuka Gothic Pro EL" charset="0"/>
                <a:ea typeface="Kozuka Gothic Pro EL" charset="0"/>
              </a:rPr>
              <a:t>,</a:t>
            </a:r>
            <a:endParaRPr lang="fr-CA" altLang="fr-FR" sz="2800" dirty="0">
              <a:solidFill>
                <a:srgbClr val="3080C3"/>
              </a:solidFill>
              <a:latin typeface="Kozuka Gothic Pro EL" charset="0"/>
              <a:ea typeface="Kozuka Gothic Pro EL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3374433" y="2556341"/>
            <a:ext cx="213349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4213" y="333375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endParaRPr lang="fr-CA" sz="2800" dirty="0">
              <a:solidFill>
                <a:schemeClr val="bg1"/>
              </a:solidFill>
              <a:latin typeface="Kozuka Gothic Pr6N H" pitchFamily="34" charset="-128"/>
              <a:ea typeface="Kozuka Gothic Pr6N H" pitchFamily="34" charset="-128"/>
              <a:cs typeface="+mj-cs"/>
            </a:endParaRPr>
          </a:p>
        </p:txBody>
      </p:sp>
      <p:sp>
        <p:nvSpPr>
          <p:cNvPr id="33796" name="Titre 1"/>
          <p:cNvSpPr>
            <a:spLocks noGrp="1"/>
          </p:cNvSpPr>
          <p:nvPr>
            <p:ph type="ctrTitle"/>
          </p:nvPr>
        </p:nvSpPr>
        <p:spPr>
          <a:xfrm>
            <a:off x="636588" y="115888"/>
            <a:ext cx="7561262" cy="647700"/>
          </a:xfrm>
        </p:spPr>
        <p:txBody>
          <a:bodyPr/>
          <a:lstStyle/>
          <a:p>
            <a:pPr algn="l" eaLnBrk="1" hangingPunct="1">
              <a:lnSpc>
                <a:spcPts val="4400"/>
              </a:lnSpc>
            </a:pPr>
            <a:r>
              <a:rPr lang="fr-CA" altLang="fr-FR" sz="2000" b="1">
                <a:solidFill>
                  <a:schemeClr val="bg1"/>
                </a:solidFill>
                <a:latin typeface="Kozuka Gothic Pr6N H" charset="0"/>
                <a:ea typeface="Kozuka Gothic Pr6N H" charset="0"/>
              </a:rPr>
              <a:t>Responsabilités partagées</a:t>
            </a:r>
          </a:p>
        </p:txBody>
      </p:sp>
      <p:sp>
        <p:nvSpPr>
          <p:cNvPr id="33797" name="Titre 1"/>
          <p:cNvSpPr txBox="1">
            <a:spLocks/>
          </p:cNvSpPr>
          <p:nvPr/>
        </p:nvSpPr>
        <p:spPr bwMode="auto">
          <a:xfrm>
            <a:off x="628650" y="387350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chemeClr val="bg1"/>
                </a:solidFill>
                <a:latin typeface="Kozuka Gothic Pr6N EL" charset="0"/>
                <a:ea typeface="Kozuka Gothic Pr6N EL" charset="0"/>
              </a:rPr>
              <a:t>7 établissements non fusionnés : CHUs et instituts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913" y="2131789"/>
            <a:ext cx="6480175" cy="1728787"/>
          </a:xfrm>
          <a:prstGeom prst="rect">
            <a:avLst/>
          </a:prstGeom>
          <a:solidFill>
            <a:srgbClr val="C6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3799" name="ZoneTexte 8"/>
          <p:cNvSpPr txBox="1">
            <a:spLocks noChangeArrowheads="1"/>
          </p:cNvSpPr>
          <p:nvPr/>
        </p:nvSpPr>
        <p:spPr bwMode="auto">
          <a:xfrm>
            <a:off x="1512888" y="2492151"/>
            <a:ext cx="590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fontAlgn="t" hangingPunct="1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2D509F"/>
              </a:buClr>
              <a:buFontTx/>
              <a:buNone/>
            </a:pPr>
            <a:r>
              <a:rPr lang="fr-CA" altLang="fr-FR" sz="2000"/>
              <a:t>Ces établissements non fusionnés conservent</a:t>
            </a:r>
          </a:p>
          <a:p>
            <a:pPr algn="ctr" eaLnBrk="1" fontAlgn="t" hangingPunct="1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2D509F"/>
              </a:buClr>
              <a:buFontTx/>
              <a:buNone/>
            </a:pPr>
            <a:r>
              <a:rPr lang="fr-CA" altLang="fr-FR" sz="2000"/>
              <a:t>les mêmes rôles et responsabilités</a:t>
            </a:r>
          </a:p>
          <a:p>
            <a:pPr algn="ctr" eaLnBrk="1" fontAlgn="t" hangingPunct="1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2D509F"/>
              </a:buClr>
              <a:buFontTx/>
              <a:buNone/>
            </a:pPr>
            <a:r>
              <a:rPr lang="fr-CA" altLang="fr-FR" sz="2000"/>
              <a:t>qu’ils avaient auparavant.</a:t>
            </a:r>
          </a:p>
        </p:txBody>
      </p:sp>
      <p:sp>
        <p:nvSpPr>
          <p:cNvPr id="33800" name="ZoneTexte 11"/>
          <p:cNvSpPr txBox="1">
            <a:spLocks noChangeArrowheads="1"/>
          </p:cNvSpPr>
          <p:nvPr/>
        </p:nvSpPr>
        <p:spPr bwMode="auto">
          <a:xfrm>
            <a:off x="1692275" y="4235226"/>
            <a:ext cx="27352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200"/>
              <a:t>CHU de Québec–Université Laval</a:t>
            </a:r>
          </a:p>
          <a:p>
            <a:pPr eaLnBrk="1" hangingPunct="1">
              <a:spcBef>
                <a:spcPts val="60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200"/>
              <a:t>Institut universitaire de cardiologie et de pneumologie de Québec–Université Laval</a:t>
            </a:r>
          </a:p>
          <a:p>
            <a:pPr eaLnBrk="1" hangingPunct="1">
              <a:spcBef>
                <a:spcPts val="60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200"/>
              <a:t>Centre hospitalier de l’Université de Montréal</a:t>
            </a:r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endParaRPr lang="fr-CA" altLang="fr-FR" sz="1400"/>
          </a:p>
        </p:txBody>
      </p:sp>
      <p:sp>
        <p:nvSpPr>
          <p:cNvPr id="33801" name="ZoneTexte 12"/>
          <p:cNvSpPr txBox="1">
            <a:spLocks noChangeArrowheads="1"/>
          </p:cNvSpPr>
          <p:nvPr/>
        </p:nvSpPr>
        <p:spPr bwMode="auto">
          <a:xfrm>
            <a:off x="4500563" y="4235226"/>
            <a:ext cx="27352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200"/>
              <a:t>Centre universitaire de santé McGill</a:t>
            </a:r>
          </a:p>
          <a:p>
            <a:pPr eaLnBrk="1" hangingPunct="1">
              <a:spcBef>
                <a:spcPts val="60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200"/>
              <a:t>Centre hospitalier universitaire Sainte-Justine</a:t>
            </a:r>
          </a:p>
          <a:p>
            <a:pPr eaLnBrk="1" hangingPunct="1">
              <a:spcBef>
                <a:spcPts val="60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200"/>
              <a:t>Institut de cardiologie de Montréal</a:t>
            </a:r>
          </a:p>
          <a:p>
            <a:pPr eaLnBrk="1" hangingPunct="1">
              <a:spcBef>
                <a:spcPts val="60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200"/>
              <a:t>Institut Philippe-Pinel de Montréal</a:t>
            </a:r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endParaRPr lang="fr-CA" altLang="fr-FR" sz="1400"/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20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ZoneTexte 29"/>
          <p:cNvSpPr txBox="1"/>
          <p:nvPr/>
        </p:nvSpPr>
        <p:spPr>
          <a:xfrm>
            <a:off x="2484438" y="1844675"/>
            <a:ext cx="58324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3600" b="1" dirty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Le CIUSSS du Centre-Sud : une nouvelle organisation</a:t>
            </a:r>
            <a:endParaRPr lang="fr-CA" sz="3600" dirty="0">
              <a:solidFill>
                <a:schemeClr val="tx1">
                  <a:lumMod val="65000"/>
                  <a:lumOff val="35000"/>
                </a:schemeClr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6080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7891" name="ZoneTexte 77"/>
          <p:cNvSpPr txBox="1">
            <a:spLocks noChangeArrowheads="1"/>
          </p:cNvSpPr>
          <p:nvPr/>
        </p:nvSpPr>
        <p:spPr bwMode="auto">
          <a:xfrm>
            <a:off x="368300" y="4565650"/>
            <a:ext cx="44402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Agence de la santé et des services sociaux de Montréal </a:t>
            </a:r>
          </a:p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Centre de réadaptation en dépendance de Montréal</a:t>
            </a:r>
          </a:p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Centre de réadaptation Lucie-Bruneau</a:t>
            </a:r>
          </a:p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Centre jeunesse de Montréal</a:t>
            </a:r>
          </a:p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CRDITED de Montréal</a:t>
            </a:r>
          </a:p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CSSS du Sud-Ouest–Verdun </a:t>
            </a:r>
          </a:p>
          <a:p>
            <a:pPr>
              <a:spcBef>
                <a:spcPct val="0"/>
              </a:spcBef>
              <a:buClr>
                <a:srgbClr val="009A93"/>
              </a:buClr>
              <a:buFontTx/>
              <a:buNone/>
            </a:pPr>
            <a:endParaRPr lang="fr-FR" altLang="fr-FR" sz="1400"/>
          </a:p>
        </p:txBody>
      </p:sp>
      <p:grpSp>
        <p:nvGrpSpPr>
          <p:cNvPr id="37892" name="Groupe 6"/>
          <p:cNvGrpSpPr>
            <a:grpSpLocks/>
          </p:cNvGrpSpPr>
          <p:nvPr/>
        </p:nvGrpSpPr>
        <p:grpSpPr bwMode="auto">
          <a:xfrm>
            <a:off x="755651" y="154614"/>
            <a:ext cx="49973477" cy="2192671"/>
            <a:chOff x="755576" y="2638653"/>
            <a:chExt cx="7779084" cy="9812239"/>
          </a:xfrm>
        </p:grpSpPr>
        <p:sp>
          <p:nvSpPr>
            <p:cNvPr id="37894" name="ZoneTexte 59"/>
            <p:cNvSpPr txBox="1">
              <a:spLocks noChangeArrowheads="1"/>
            </p:cNvSpPr>
            <p:nvPr/>
          </p:nvSpPr>
          <p:spPr bwMode="auto">
            <a:xfrm>
              <a:off x="829804" y="6397953"/>
              <a:ext cx="7704856" cy="605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ts val="36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3600" dirty="0">
                  <a:solidFill>
                    <a:schemeClr val="bg1"/>
                  </a:solidFill>
                  <a:latin typeface="Kozuka Gothic Pr6N EL" charset="0"/>
                  <a:ea typeface="Kozuka Gothic Pr6N EL" charset="0"/>
                </a:rPr>
                <a:t>Né de la fusion de</a:t>
              </a:r>
            </a:p>
            <a:p>
              <a:pPr>
                <a:lnSpc>
                  <a:spcPts val="36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3600" dirty="0">
                  <a:solidFill>
                    <a:schemeClr val="bg1"/>
                  </a:solidFill>
                  <a:latin typeface="Kozuka Gothic Pr6N H" charset="0"/>
                  <a:ea typeface="Kozuka Gothic Pr6N H" charset="0"/>
                </a:rPr>
                <a:t>deux</a:t>
              </a:r>
              <a:r>
                <a:rPr lang="fr-CA" altLang="fr-FR" sz="3600" dirty="0">
                  <a:solidFill>
                    <a:schemeClr val="bg1"/>
                  </a:solidFill>
                  <a:latin typeface="Kozuka Gothic Pr6N EL" charset="0"/>
                  <a:ea typeface="Kozuka Gothic Pr6N EL" charset="0"/>
                </a:rPr>
                <a:t> CSSS et</a:t>
              </a:r>
            </a:p>
            <a:p>
              <a:pPr>
                <a:lnSpc>
                  <a:spcPts val="36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3600" dirty="0">
                  <a:solidFill>
                    <a:schemeClr val="bg1"/>
                  </a:solidFill>
                  <a:latin typeface="Kozuka Gothic Pr6N H" charset="0"/>
                  <a:ea typeface="Kozuka Gothic Pr6N H" charset="0"/>
                </a:rPr>
                <a:t>neuf</a:t>
              </a:r>
              <a:r>
                <a:rPr lang="fr-CA" altLang="fr-FR" sz="3600" dirty="0">
                  <a:solidFill>
                    <a:schemeClr val="bg1"/>
                  </a:solidFill>
                  <a:latin typeface="Kozuka Gothic Pr6N EL" charset="0"/>
                  <a:ea typeface="Kozuka Gothic Pr6N EL" charset="0"/>
                </a:rPr>
                <a:t> établissements spécialisés</a:t>
              </a:r>
            </a:p>
            <a:p>
              <a:pPr>
                <a:lnSpc>
                  <a:spcPts val="2000"/>
                </a:lnSpc>
                <a:spcBef>
                  <a:spcPts val="1800"/>
                </a:spcBef>
                <a:buFontTx/>
                <a:buNone/>
              </a:pPr>
              <a:r>
                <a:rPr lang="fr-CA" altLang="fr-FR" sz="2000" dirty="0">
                  <a:solidFill>
                    <a:schemeClr val="bg1"/>
                  </a:solidFill>
                  <a:latin typeface="Kozuka Gothic Pr6N EL" charset="0"/>
                  <a:ea typeface="Kozuka Gothic Pr6N EL" charset="0"/>
                </a:rPr>
                <a:t>Avec des missions régionales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2000" dirty="0">
                  <a:solidFill>
                    <a:schemeClr val="bg1"/>
                  </a:solidFill>
                  <a:latin typeface="Kozuka Gothic Pr6N EL" charset="0"/>
                  <a:ea typeface="Kozuka Gothic Pr6N EL" charset="0"/>
                </a:rPr>
                <a:t>ou suprarégionales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fr-CA" altLang="fr-FR" sz="3600" dirty="0">
                <a:solidFill>
                  <a:schemeClr val="bg1"/>
                </a:solidFill>
                <a:latin typeface="Kozuka Gothic Pr6N EL" charset="0"/>
                <a:ea typeface="Kozuka Gothic Pr6N E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fr-CA" altLang="fr-FR" sz="3600" dirty="0">
                <a:solidFill>
                  <a:schemeClr val="bg1"/>
                </a:solidFill>
                <a:latin typeface="Kozuka Gothic Pr6N EL" charset="0"/>
                <a:ea typeface="Kozuka Gothic Pr6N EL" charset="0"/>
              </a:endParaRPr>
            </a:p>
          </p:txBody>
        </p:sp>
        <p:sp>
          <p:nvSpPr>
            <p:cNvPr id="37895" name="ZoneTexte 60"/>
            <p:cNvSpPr txBox="1">
              <a:spLocks noChangeArrowheads="1"/>
            </p:cNvSpPr>
            <p:nvPr/>
          </p:nvSpPr>
          <p:spPr bwMode="auto">
            <a:xfrm>
              <a:off x="755576" y="2638653"/>
              <a:ext cx="43234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A" altLang="fr-FR" sz="3600">
                <a:solidFill>
                  <a:schemeClr val="bg1"/>
                </a:solidFill>
                <a:latin typeface="Kozuka Gothic Pr6N EL" charset="0"/>
                <a:ea typeface="Kozuka Gothic Pr6N EL" charset="0"/>
              </a:endParaRPr>
            </a:p>
          </p:txBody>
        </p:sp>
      </p:grpSp>
      <p:sp>
        <p:nvSpPr>
          <p:cNvPr id="37893" name="ZoneTexte 11"/>
          <p:cNvSpPr txBox="1">
            <a:spLocks noChangeArrowheads="1"/>
          </p:cNvSpPr>
          <p:nvPr/>
        </p:nvSpPr>
        <p:spPr bwMode="auto">
          <a:xfrm>
            <a:off x="4689475" y="4565650"/>
            <a:ext cx="4346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CSSS Jeanne-Mance</a:t>
            </a:r>
          </a:p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Hôpital chinois de Montréal</a:t>
            </a:r>
          </a:p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Institut de réadaptation Gingras-Lindsay-de-Montréal</a:t>
            </a:r>
          </a:p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Institut Raymond-Dewar</a:t>
            </a:r>
          </a:p>
          <a:p>
            <a:pPr>
              <a:spcBef>
                <a:spcPct val="0"/>
              </a:spcBef>
              <a:buClr>
                <a:srgbClr val="2D509F"/>
              </a:buClr>
              <a:buFont typeface="Wingdings" charset="2"/>
              <a:buChar char="§"/>
            </a:pPr>
            <a:r>
              <a:rPr lang="fr-FR" altLang="fr-FR" sz="1400"/>
              <a:t> Institut universitaire de gériatrie de Montréal</a:t>
            </a:r>
          </a:p>
          <a:p>
            <a:pPr>
              <a:spcBef>
                <a:spcPct val="0"/>
              </a:spcBef>
              <a:buClr>
                <a:srgbClr val="009A93"/>
              </a:buClr>
              <a:buFontTx/>
              <a:buNone/>
            </a:pPr>
            <a:endParaRPr lang="fr-FR" altLang="fr-FR" sz="1400"/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22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4140200" cy="685800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-444500" y="1125538"/>
            <a:ext cx="5003800" cy="6794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3200" b="1" dirty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 NOTRE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3200" b="1" dirty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CIUSSS </a:t>
            </a:r>
            <a:r>
              <a:rPr lang="fr-CA" sz="3200" b="1" dirty="0" smtClean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Centre-Sud!</a:t>
            </a:r>
            <a:endParaRPr lang="fr-CA" sz="3200" b="1" dirty="0">
              <a:solidFill>
                <a:schemeClr val="bg1"/>
              </a:solidFill>
              <a:latin typeface="+mj-lt"/>
              <a:ea typeface="Kozuka Gothic Pr6N H" pitchFamily="34" charset="-128"/>
            </a:endParaRPr>
          </a:p>
        </p:txBody>
      </p:sp>
      <p:grpSp>
        <p:nvGrpSpPr>
          <p:cNvPr id="14341" name="Groupe 21"/>
          <p:cNvGrpSpPr>
            <a:grpSpLocks/>
          </p:cNvGrpSpPr>
          <p:nvPr/>
        </p:nvGrpSpPr>
        <p:grpSpPr bwMode="auto">
          <a:xfrm>
            <a:off x="4503738" y="630238"/>
            <a:ext cx="4389437" cy="5599112"/>
            <a:chOff x="4427984" y="476672"/>
            <a:chExt cx="4388127" cy="5597998"/>
          </a:xfrm>
        </p:grpSpPr>
        <p:pic>
          <p:nvPicPr>
            <p:cNvPr id="14343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48680"/>
              <a:ext cx="1687491" cy="58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492896"/>
              <a:ext cx="1856517" cy="544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Imag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484784"/>
              <a:ext cx="1074826" cy="556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Imag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797152"/>
              <a:ext cx="1563383" cy="25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Imag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492896"/>
              <a:ext cx="1486775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Imag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566157"/>
              <a:ext cx="1909102" cy="42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Imag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76672"/>
              <a:ext cx="2443911" cy="625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Imag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3573016"/>
              <a:ext cx="1669065" cy="73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Imag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429000"/>
              <a:ext cx="1190957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Imag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725144"/>
              <a:ext cx="1758806" cy="51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4" descr="Logo de l'entrepris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3" b="14175"/>
            <a:stretch>
              <a:fillRect/>
            </a:stretch>
          </p:blipFill>
          <p:spPr bwMode="auto">
            <a:xfrm>
              <a:off x="5724128" y="5301208"/>
              <a:ext cx="1923423" cy="77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Image 16" descr="CIUSSS_Centre_Sud_Montreal_i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1600" y="4853630"/>
            <a:ext cx="2376264" cy="10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61048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ZoneTexte 77"/>
          <p:cNvSpPr txBox="1"/>
          <p:nvPr/>
        </p:nvSpPr>
        <p:spPr>
          <a:xfrm>
            <a:off x="899352" y="4365104"/>
            <a:ext cx="44388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Clr>
                <a:srgbClr val="2D509F"/>
              </a:buClr>
            </a:pPr>
            <a:r>
              <a:rPr lang="fr-FR" sz="16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Des services offerts</a:t>
            </a:r>
          </a:p>
          <a:p>
            <a:pPr>
              <a:lnSpc>
                <a:spcPts val="1600"/>
              </a:lnSpc>
              <a:buClr>
                <a:srgbClr val="2D509F"/>
              </a:buClr>
            </a:pPr>
            <a:r>
              <a:rPr lang="fr-FR" sz="16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à la population</a:t>
            </a:r>
          </a:p>
          <a:p>
            <a:pPr>
              <a:lnSpc>
                <a:spcPts val="1600"/>
              </a:lnSpc>
              <a:buClr>
                <a:srgbClr val="2D509F"/>
              </a:buClr>
            </a:pPr>
            <a:r>
              <a:rPr lang="fr-FR" sz="16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des arrondissements</a:t>
            </a:r>
          </a:p>
          <a:p>
            <a:pPr>
              <a:spcBef>
                <a:spcPts val="600"/>
              </a:spcBef>
              <a:buClr>
                <a:srgbClr val="2D509F"/>
              </a:buClr>
              <a:buFont typeface="Wingdings" pitchFamily="2" charset="2"/>
              <a:buChar char="§"/>
            </a:pPr>
            <a:r>
              <a:rPr lang="fr-FR" sz="1400" dirty="0" smtClean="0"/>
              <a:t> </a:t>
            </a:r>
            <a:r>
              <a:rPr lang="fr-CA" sz="1400" dirty="0" smtClean="0"/>
              <a:t>Ville-Marie</a:t>
            </a:r>
          </a:p>
          <a:p>
            <a:pPr>
              <a:buClr>
                <a:srgbClr val="2D509F"/>
              </a:buClr>
              <a:buFont typeface="Wingdings" pitchFamily="2" charset="2"/>
              <a:buChar char="§"/>
            </a:pPr>
            <a:r>
              <a:rPr lang="fr-CA" sz="1400" dirty="0" smtClean="0"/>
              <a:t> Verdun</a:t>
            </a:r>
          </a:p>
          <a:p>
            <a:pPr>
              <a:buClr>
                <a:srgbClr val="2D509F"/>
              </a:buClr>
              <a:buFont typeface="Wingdings" pitchFamily="2" charset="2"/>
              <a:buChar char="§"/>
            </a:pPr>
            <a:r>
              <a:rPr lang="fr-CA" sz="1400" dirty="0" smtClean="0"/>
              <a:t> Sud-Ouest</a:t>
            </a:r>
          </a:p>
          <a:p>
            <a:pPr>
              <a:buClr>
                <a:srgbClr val="2D509F"/>
              </a:buClr>
              <a:buFont typeface="Wingdings" pitchFamily="2" charset="2"/>
              <a:buChar char="§"/>
            </a:pPr>
            <a:r>
              <a:rPr lang="fr-CA" sz="1400" dirty="0" smtClean="0"/>
              <a:t> Plateau-Mont-Royal</a:t>
            </a:r>
          </a:p>
          <a:p>
            <a:pPr>
              <a:buClr>
                <a:srgbClr val="2D509F"/>
              </a:buClr>
              <a:buFont typeface="Wingdings" pitchFamily="2" charset="2"/>
              <a:buChar char="§"/>
            </a:pPr>
            <a:r>
              <a:rPr lang="fr-CA" sz="1400" dirty="0" smtClean="0"/>
              <a:t> et, partiellement, Rosemont–La Petite-Patrie</a:t>
            </a:r>
            <a:endParaRPr lang="fr-FR" sz="1400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755576" y="854944"/>
            <a:ext cx="4464496" cy="2492990"/>
            <a:chOff x="755576" y="1223357"/>
            <a:chExt cx="4464496" cy="4532709"/>
          </a:xfrm>
        </p:grpSpPr>
        <p:sp>
          <p:nvSpPr>
            <p:cNvPr id="60" name="ZoneTexte 59"/>
            <p:cNvSpPr txBox="1"/>
            <p:nvPr/>
          </p:nvSpPr>
          <p:spPr>
            <a:xfrm>
              <a:off x="899592" y="1223357"/>
              <a:ext cx="4320480" cy="453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fr-CA" sz="3600" dirty="0" smtClean="0">
                  <a:solidFill>
                    <a:schemeClr val="bg1"/>
                  </a:solidFill>
                  <a:latin typeface="Kozuka Gothic Pr6N EL" pitchFamily="34" charset="-128"/>
                  <a:ea typeface="Kozuka Gothic Pr6N EL" pitchFamily="34" charset="-128"/>
                </a:rPr>
                <a:t>Un territoire couvrant le</a:t>
              </a:r>
            </a:p>
            <a:p>
              <a:pPr>
                <a:lnSpc>
                  <a:spcPts val="3600"/>
                </a:lnSpc>
              </a:pPr>
              <a:r>
                <a:rPr lang="fr-CA" sz="3600" dirty="0" smtClean="0">
                  <a:solidFill>
                    <a:schemeClr val="bg1"/>
                  </a:solidFill>
                  <a:latin typeface="Kozuka Gothic Pr6N H" pitchFamily="34" charset="-128"/>
                  <a:ea typeface="Kozuka Gothic Pr6N H" pitchFamily="34" charset="-128"/>
                </a:rPr>
                <a:t>centre-sud</a:t>
              </a:r>
              <a:endParaRPr lang="fr-CA" sz="3600" dirty="0" smtClean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</a:endParaRPr>
            </a:p>
            <a:p>
              <a:pPr>
                <a:lnSpc>
                  <a:spcPts val="3600"/>
                </a:lnSpc>
              </a:pPr>
              <a:r>
                <a:rPr lang="fr-CA" sz="3600" dirty="0" smtClean="0">
                  <a:solidFill>
                    <a:schemeClr val="bg1"/>
                  </a:solidFill>
                  <a:latin typeface="Kozuka Gothic Pr6N EL" pitchFamily="34" charset="-128"/>
                  <a:ea typeface="Kozuka Gothic Pr6N EL" pitchFamily="34" charset="-128"/>
                </a:rPr>
                <a:t>de Montréal</a:t>
              </a:r>
            </a:p>
            <a:p>
              <a:endParaRPr lang="fr-CA" sz="3600" dirty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755576" y="2638653"/>
              <a:ext cx="4323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CA" sz="3600" dirty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</a:endParaRP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54" y="332656"/>
            <a:ext cx="6372350" cy="42588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88224" y="4717013"/>
            <a:ext cx="185018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Une superficie de</a:t>
            </a:r>
          </a:p>
          <a:p>
            <a:r>
              <a:rPr lang="fr-FR" sz="30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46 km</a:t>
            </a:r>
            <a:r>
              <a:rPr lang="fr-FR" sz="3000" baseline="300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2</a:t>
            </a:r>
            <a:endParaRPr lang="fr-CA" sz="3000" baseline="30000" dirty="0">
              <a:solidFill>
                <a:srgbClr val="3080C3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7236296" y="3717032"/>
            <a:ext cx="144016" cy="864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7347163" y="4571604"/>
            <a:ext cx="80554" cy="80554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E536A-1BE3-BC42-A61D-FA40A74B5DD1}" type="slidenum">
              <a:rPr lang="fr-CA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215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2628007" y="1988840"/>
            <a:ext cx="3960217" cy="2389714"/>
            <a:chOff x="2339975" y="1557338"/>
            <a:chExt cx="4535488" cy="2736850"/>
          </a:xfrm>
        </p:grpSpPr>
        <p:sp>
          <p:nvSpPr>
            <p:cNvPr id="6150" name="Ellipse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39975" y="3214688"/>
              <a:ext cx="4535488" cy="1079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151" name="Ellipse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71775" y="3300413"/>
              <a:ext cx="3671888" cy="720725"/>
            </a:xfrm>
            <a:prstGeom prst="ellipse">
              <a:avLst/>
            </a:prstGeom>
            <a:solidFill>
              <a:srgbClr val="2B80C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152" name="Ellipse 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8038" y="3357563"/>
              <a:ext cx="2447925" cy="3603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pic>
          <p:nvPicPr>
            <p:cNvPr id="6153" name="Picture 3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5375" y="1557338"/>
              <a:ext cx="1944688" cy="20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4" name="Rectangle 4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4922838"/>
            <a:ext cx="1295400" cy="144462"/>
          </a:xfrm>
          <a:prstGeom prst="rect">
            <a:avLst/>
          </a:prstGeom>
          <a:solidFill>
            <a:srgbClr val="3080C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55" name="Rectangle 4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35150" y="4922838"/>
            <a:ext cx="1296988" cy="144462"/>
          </a:xfrm>
          <a:prstGeom prst="rect">
            <a:avLst/>
          </a:prstGeom>
          <a:solidFill>
            <a:srgbClr val="60BDD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56" name="Rectangle 4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3575" y="4922838"/>
            <a:ext cx="1296988" cy="144462"/>
          </a:xfrm>
          <a:prstGeom prst="rect">
            <a:avLst/>
          </a:prstGeom>
          <a:solidFill>
            <a:schemeClr val="accent1">
              <a:lumMod val="20000"/>
              <a:lumOff val="80000"/>
              <a:alpha val="49804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57" name="Rectangle 4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4922838"/>
            <a:ext cx="1295400" cy="1444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58" name="Rectangle 4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0425" y="4922838"/>
            <a:ext cx="1295400" cy="144462"/>
          </a:xfrm>
          <a:prstGeom prst="rect">
            <a:avLst/>
          </a:prstGeom>
          <a:solidFill>
            <a:srgbClr val="3080C3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59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08850" y="4922838"/>
            <a:ext cx="1295400" cy="144462"/>
          </a:xfrm>
          <a:prstGeom prst="rect">
            <a:avLst/>
          </a:prstGeom>
          <a:solidFill>
            <a:srgbClr val="3080C3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60" name="ZoneTexte 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8313" y="5138738"/>
            <a:ext cx="122396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b="1" dirty="0" smtClean="0"/>
              <a:t>111 </a:t>
            </a:r>
            <a:r>
              <a:rPr lang="fr-CA" sz="1400" dirty="0" smtClean="0"/>
              <a:t>installations</a:t>
            </a:r>
            <a:endParaRPr lang="fr-CA" sz="1400" b="1" dirty="0"/>
          </a:p>
          <a:p>
            <a:endParaRPr lang="fr-CA" sz="900" dirty="0"/>
          </a:p>
        </p:txBody>
      </p:sp>
      <p:sp>
        <p:nvSpPr>
          <p:cNvPr id="6161" name="ZoneTexte 4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35150" y="5138738"/>
            <a:ext cx="1223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b="1" dirty="0" smtClean="0"/>
              <a:t>15 000 </a:t>
            </a:r>
            <a:r>
              <a:rPr lang="fr-CA" sz="1400" dirty="0"/>
              <a:t>employés</a:t>
            </a:r>
          </a:p>
        </p:txBody>
      </p:sp>
      <p:sp>
        <p:nvSpPr>
          <p:cNvPr id="6162" name="ZoneTexte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62300" y="5121275"/>
            <a:ext cx="13684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b="1" dirty="0" smtClean="0"/>
              <a:t>700</a:t>
            </a:r>
            <a:r>
              <a:rPr lang="fr-CA" sz="1400" dirty="0" smtClean="0"/>
              <a:t> </a:t>
            </a:r>
            <a:r>
              <a:rPr lang="fr-CA" sz="1400" dirty="0"/>
              <a:t>médecins omnipraticiens et spécialistes</a:t>
            </a:r>
          </a:p>
        </p:txBody>
      </p:sp>
      <p:sp>
        <p:nvSpPr>
          <p:cNvPr id="6163" name="ZoneTexte 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60888" y="5121275"/>
            <a:ext cx="12239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dirty="0" smtClean="0"/>
              <a:t>Une population  de près de </a:t>
            </a:r>
            <a:r>
              <a:rPr lang="fr-CA" sz="1400" b="1" dirty="0" smtClean="0"/>
              <a:t>300 000 </a:t>
            </a:r>
            <a:r>
              <a:rPr lang="fr-CA" sz="1400" dirty="0" smtClean="0"/>
              <a:t>personnes</a:t>
            </a:r>
            <a:endParaRPr lang="fr-CA" sz="1400" dirty="0"/>
          </a:p>
        </p:txBody>
      </p:sp>
      <p:sp>
        <p:nvSpPr>
          <p:cNvPr id="6164" name="ZoneTexte 5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99150" y="5121275"/>
            <a:ext cx="12239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b="1" dirty="0" smtClean="0"/>
              <a:t>56 </a:t>
            </a:r>
            <a:r>
              <a:rPr lang="fr-CA" sz="1400" dirty="0" smtClean="0"/>
              <a:t>cadres supérieurs et hors cadres (DG et DGA)</a:t>
            </a:r>
            <a:endParaRPr lang="fr-CA" sz="1400" dirty="0"/>
          </a:p>
        </p:txBody>
      </p:sp>
      <p:sp>
        <p:nvSpPr>
          <p:cNvPr id="6165" name="ZoneTexte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08850" y="5084763"/>
            <a:ext cx="1295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dirty="0"/>
              <a:t>Un budget de</a:t>
            </a:r>
          </a:p>
          <a:p>
            <a:r>
              <a:rPr lang="fr-CA" sz="1400" b="1" dirty="0" smtClean="0"/>
              <a:t>1,2 milliard</a:t>
            </a:r>
          </a:p>
          <a:p>
            <a:r>
              <a:rPr lang="fr-CA" sz="1400" b="1" dirty="0" smtClean="0"/>
              <a:t>de </a:t>
            </a:r>
            <a:r>
              <a:rPr lang="fr-CA" sz="1400" b="1" dirty="0"/>
              <a:t>dollars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39552" y="4766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Notre établissement</a:t>
            </a:r>
            <a:endParaRPr lang="fr-CA" sz="3600" dirty="0">
              <a:solidFill>
                <a:schemeClr val="tx1">
                  <a:lumMod val="75000"/>
                  <a:lumOff val="2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36552" y="91434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en un clin d’</a:t>
            </a:r>
            <a:r>
              <a:rPr lang="fr-CA" sz="3600" dirty="0" smtClean="0">
                <a:latin typeface="Kozuka Gothic Pr6N EL" pitchFamily="34" charset="-128"/>
                <a:ea typeface="Kozuka Gothic Pr6N EL" pitchFamily="34" charset="-128"/>
              </a:rPr>
              <a:t>œil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39552" y="4766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Notre établissement</a:t>
            </a:r>
            <a:endParaRPr lang="fr-CA" sz="3600" dirty="0">
              <a:solidFill>
                <a:schemeClr val="tx1">
                  <a:lumMod val="75000"/>
                  <a:lumOff val="2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36552" y="91434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en un clin d’</a:t>
            </a:r>
            <a:r>
              <a:rPr lang="fr-CA" sz="3600" dirty="0" smtClean="0">
                <a:latin typeface="Kozuka Gothic Pr6N EL" pitchFamily="34" charset="-128"/>
                <a:ea typeface="Kozuka Gothic Pr6N EL" pitchFamily="34" charset="-128"/>
              </a:rPr>
              <a:t>œil</a:t>
            </a:r>
            <a:endParaRPr lang="fr-CA" dirty="0" smtClean="0"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2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25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oneTexte 28"/>
          <p:cNvSpPr txBox="1">
            <a:spLocks noChangeArrowheads="1"/>
          </p:cNvSpPr>
          <p:nvPr/>
        </p:nvSpPr>
        <p:spPr bwMode="auto">
          <a:xfrm>
            <a:off x="539750" y="3429000"/>
            <a:ext cx="66246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400" dirty="0"/>
              <a:t>Services de première ligne (CLSC)</a:t>
            </a:r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400" dirty="0"/>
              <a:t>Centre d'hébergement de soins de longue durée</a:t>
            </a:r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400" dirty="0"/>
              <a:t>Centre de réadaptation pour dépendance</a:t>
            </a:r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400" dirty="0"/>
              <a:t>Centre de réadaptation pour les personnes ayant une déficience </a:t>
            </a:r>
            <a:r>
              <a:rPr lang="fr-CA" altLang="fr-FR" sz="1400" dirty="0" smtClean="0"/>
              <a:t>motrice</a:t>
            </a:r>
            <a:endParaRPr lang="fr-CA" altLang="fr-FR" sz="1400" dirty="0"/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400" dirty="0"/>
              <a:t>Centre de réadaptation pour les personnes ayant une déficience </a:t>
            </a:r>
            <a:r>
              <a:rPr lang="fr-CA" altLang="fr-FR" sz="1400" dirty="0" smtClean="0"/>
              <a:t>sensorielle (auditive, </a:t>
            </a:r>
            <a:r>
              <a:rPr lang="fr-CA" altLang="fr-FR" sz="1400" dirty="0" err="1" smtClean="0"/>
              <a:t>surdicécité</a:t>
            </a:r>
            <a:r>
              <a:rPr lang="fr-CA" altLang="fr-FR" sz="1400" dirty="0" smtClean="0"/>
              <a:t>) et langage</a:t>
            </a:r>
            <a:endParaRPr lang="fr-CA" altLang="fr-FR" sz="1400" dirty="0"/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400" dirty="0"/>
              <a:t>Centre hospitalier communautaire</a:t>
            </a:r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400" dirty="0"/>
              <a:t>Centre hospitalier en réadaptation</a:t>
            </a:r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400" dirty="0"/>
              <a:t>Centre de réadaptation en déficience intellectuelle et TSA</a:t>
            </a:r>
          </a:p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85000"/>
              <a:buFont typeface="Wingdings" charset="2"/>
              <a:buChar char="§"/>
            </a:pPr>
            <a:r>
              <a:rPr lang="fr-CA" altLang="fr-FR" sz="1400" dirty="0"/>
              <a:t>Centre de la protection de l'enfance et de la jeunesse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924175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2000" dirty="0">
              <a:latin typeface="Kozuka Gothic Pro EL" pitchFamily="34" charset="-128"/>
              <a:ea typeface="Kozuka Gothic Pro EL" pitchFamily="34" charset="-128"/>
            </a:endParaRPr>
          </a:p>
        </p:txBody>
      </p:sp>
      <p:sp>
        <p:nvSpPr>
          <p:cNvPr id="44036" name="ZoneTexte 29"/>
          <p:cNvSpPr txBox="1">
            <a:spLocks noChangeArrowheads="1"/>
          </p:cNvSpPr>
          <p:nvPr/>
        </p:nvSpPr>
        <p:spPr bwMode="auto">
          <a:xfrm>
            <a:off x="468313" y="2060575"/>
            <a:ext cx="56118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Kozuka Gothic Pro EL" charset="0"/>
                <a:ea typeface="Kozuka Gothic Pro EL" charset="0"/>
              </a:rPr>
              <a:t>Le CIUSSS-CSMTL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2400">
                <a:solidFill>
                  <a:schemeClr val="bg1"/>
                </a:solidFill>
                <a:latin typeface="Kozuka Gothic Pro H" charset="0"/>
                <a:ea typeface="Kozuka Gothic Pro H" charset="0"/>
              </a:rPr>
              <a:t>c’est 9 missions...</a:t>
            </a:r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2555776" y="333375"/>
            <a:ext cx="65882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0000" dirty="0" smtClean="0">
                <a:solidFill>
                  <a:srgbClr val="80B3DB"/>
                </a:solidFill>
                <a:latin typeface="Kozuka Gothic Pro EL" charset="0"/>
                <a:ea typeface="Kozuka Gothic Pro EL" charset="0"/>
              </a:rPr>
              <a:t>MISSIONS</a:t>
            </a:r>
            <a:endParaRPr lang="fr-CA" altLang="fr-FR" sz="10000" dirty="0">
              <a:solidFill>
                <a:srgbClr val="80B3DB"/>
              </a:solidFill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26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924175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46083" name="ZoneTexte 29"/>
          <p:cNvSpPr txBox="1">
            <a:spLocks noChangeArrowheads="1"/>
          </p:cNvSpPr>
          <p:nvPr/>
        </p:nvSpPr>
        <p:spPr bwMode="auto">
          <a:xfrm>
            <a:off x="465138" y="2057400"/>
            <a:ext cx="56118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fr-CA" altLang="fr-FR" sz="2400">
                <a:solidFill>
                  <a:schemeClr val="bg1"/>
                </a:solidFill>
                <a:latin typeface="Kozuka Gothic Pro H" charset="0"/>
                <a:ea typeface="Kozuka Gothic Pro H" charset="0"/>
              </a:rPr>
              <a:t>... 6 désignations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fr-CA" altLang="fr-FR" sz="2400">
                <a:solidFill>
                  <a:schemeClr val="bg1"/>
                </a:solidFill>
                <a:latin typeface="Kozuka Gothic Pro H" charset="0"/>
                <a:ea typeface="Kozuka Gothic Pro H" charset="0"/>
              </a:rPr>
              <a:t>universitaires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3963" y="3938588"/>
            <a:ext cx="1008062" cy="1008062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3438525" y="3938588"/>
            <a:ext cx="1009650" cy="1008062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328863" y="3938588"/>
            <a:ext cx="1008062" cy="1008062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6761163" y="3933825"/>
            <a:ext cx="1008062" cy="1008063"/>
          </a:xfrm>
          <a:prstGeom prst="rect">
            <a:avLst/>
          </a:prstGeom>
          <a:solidFill>
            <a:srgbClr val="DCE6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5651500" y="3933825"/>
            <a:ext cx="1008063" cy="1008063"/>
          </a:xfrm>
          <a:prstGeom prst="rect">
            <a:avLst/>
          </a:prstGeom>
          <a:solidFill>
            <a:srgbClr val="80B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4546600" y="3933825"/>
            <a:ext cx="1008063" cy="1008063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6090" name="ZoneTexte 14"/>
          <p:cNvSpPr txBox="1">
            <a:spLocks noChangeArrowheads="1"/>
          </p:cNvSpPr>
          <p:nvPr/>
        </p:nvSpPr>
        <p:spPr bwMode="auto">
          <a:xfrm>
            <a:off x="1223963" y="4316413"/>
            <a:ext cx="1008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chemeClr val="bg1"/>
                </a:solidFill>
              </a:rPr>
              <a:t>IUGM</a:t>
            </a:r>
          </a:p>
        </p:txBody>
      </p:sp>
      <p:sp>
        <p:nvSpPr>
          <p:cNvPr id="46091" name="ZoneTexte 15"/>
          <p:cNvSpPr txBox="1">
            <a:spLocks noChangeArrowheads="1"/>
          </p:cNvSpPr>
          <p:nvPr/>
        </p:nvSpPr>
        <p:spPr bwMode="auto">
          <a:xfrm>
            <a:off x="2332038" y="4217988"/>
            <a:ext cx="1008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chemeClr val="bg1"/>
                </a:solidFill>
              </a:rPr>
              <a:t>Centre jeunesse</a:t>
            </a:r>
          </a:p>
        </p:txBody>
      </p:sp>
      <p:sp>
        <p:nvSpPr>
          <p:cNvPr id="46092" name="ZoneTexte 16"/>
          <p:cNvSpPr txBox="1">
            <a:spLocks noChangeArrowheads="1"/>
          </p:cNvSpPr>
          <p:nvPr/>
        </p:nvSpPr>
        <p:spPr bwMode="auto">
          <a:xfrm>
            <a:off x="3435350" y="4017963"/>
            <a:ext cx="1008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chemeClr val="bg1"/>
                </a:solidFill>
              </a:rPr>
              <a:t>Centre de réadaptation en dépendance</a:t>
            </a:r>
          </a:p>
        </p:txBody>
      </p:sp>
      <p:sp>
        <p:nvSpPr>
          <p:cNvPr id="46093" name="ZoneTexte 17"/>
          <p:cNvSpPr txBox="1">
            <a:spLocks noChangeArrowheads="1"/>
          </p:cNvSpPr>
          <p:nvPr/>
        </p:nvSpPr>
        <p:spPr bwMode="auto">
          <a:xfrm>
            <a:off x="4541838" y="4119563"/>
            <a:ext cx="1008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chemeClr val="bg1"/>
                </a:solidFill>
              </a:rPr>
              <a:t>Centres de réadaptation physique</a:t>
            </a:r>
          </a:p>
        </p:txBody>
      </p:sp>
      <p:sp>
        <p:nvSpPr>
          <p:cNvPr id="46094" name="ZoneTexte 18"/>
          <p:cNvSpPr txBox="1">
            <a:spLocks noChangeArrowheads="1"/>
          </p:cNvSpPr>
          <p:nvPr/>
        </p:nvSpPr>
        <p:spPr bwMode="auto">
          <a:xfrm>
            <a:off x="5648325" y="4021138"/>
            <a:ext cx="1008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chemeClr val="bg1"/>
                </a:solidFill>
              </a:rPr>
              <a:t>Centre affilié universitaire Jeanne-Mance</a:t>
            </a:r>
          </a:p>
        </p:txBody>
      </p:sp>
      <p:sp>
        <p:nvSpPr>
          <p:cNvPr id="46095" name="ZoneTexte 19"/>
          <p:cNvSpPr txBox="1">
            <a:spLocks noChangeArrowheads="1"/>
          </p:cNvSpPr>
          <p:nvPr/>
        </p:nvSpPr>
        <p:spPr bwMode="auto">
          <a:xfrm>
            <a:off x="6750050" y="4021138"/>
            <a:ext cx="1008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200"/>
              <a:t>Hôpital de Verdun – affiliation universitaire</a:t>
            </a:r>
          </a:p>
        </p:txBody>
      </p:sp>
      <p:sp>
        <p:nvSpPr>
          <p:cNvPr id="46096" name="Rectangle 20"/>
          <p:cNvSpPr>
            <a:spLocks noChangeArrowheads="1"/>
          </p:cNvSpPr>
          <p:nvPr/>
        </p:nvSpPr>
        <p:spPr bwMode="auto">
          <a:xfrm>
            <a:off x="2543175" y="5434013"/>
            <a:ext cx="1668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4 instituts universitaires </a:t>
            </a:r>
            <a:endParaRPr lang="fr-CA" altLang="fr-FR" sz="1200"/>
          </a:p>
        </p:txBody>
      </p:sp>
      <p:sp>
        <p:nvSpPr>
          <p:cNvPr id="22" name="Accolade fermante 21"/>
          <p:cNvSpPr/>
          <p:nvPr/>
        </p:nvSpPr>
        <p:spPr>
          <a:xfrm rot="5400000">
            <a:off x="3189288" y="3063875"/>
            <a:ext cx="395288" cy="4325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3" name="Accolade fermante 22"/>
          <p:cNvSpPr/>
          <p:nvPr/>
        </p:nvSpPr>
        <p:spPr>
          <a:xfrm rot="5400000">
            <a:off x="6511925" y="4178300"/>
            <a:ext cx="395288" cy="2097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6099" name="Rectangle 23"/>
          <p:cNvSpPr>
            <a:spLocks noChangeArrowheads="1"/>
          </p:cNvSpPr>
          <p:nvPr/>
        </p:nvSpPr>
        <p:spPr bwMode="auto">
          <a:xfrm>
            <a:off x="5846763" y="5402263"/>
            <a:ext cx="173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/>
              <a:t>2 centres affiliés 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/>
              <a:t>l’Université de Montréal</a:t>
            </a:r>
            <a:endParaRPr lang="fr-CA" altLang="fr-FR" sz="1200"/>
          </a:p>
        </p:txBody>
      </p:sp>
      <p:pic>
        <p:nvPicPr>
          <p:cNvPr id="46100" name="Image 23" descr="iStock_000050640922_réduite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0"/>
            <a:ext cx="43846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27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"/>
          <p:cNvSpPr txBox="1">
            <a:spLocks/>
          </p:cNvSpPr>
          <p:nvPr/>
        </p:nvSpPr>
        <p:spPr>
          <a:xfrm>
            <a:off x="730250" y="1381125"/>
            <a:ext cx="8229600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latin typeface="+mj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dirty="0">
                <a:latin typeface="+mj-lt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77138" y="1341438"/>
            <a:ext cx="1566862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49160" name="Image 10" descr="06_ORG_CIUSSSCEDIM_20150626vf_OFFICI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613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1"/>
            <a:ext cx="9144000" cy="96737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49263" y="134738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Kozuka Gothic Pr6N H" pitchFamily="34" charset="-128"/>
                <a:cs typeface="+mj-cs"/>
              </a:rPr>
              <a:t>Chantier plan d’organisation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730250" y="1381125"/>
            <a:ext cx="8229600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latin typeface="+mj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dirty="0">
                <a:latin typeface="+mj-lt"/>
              </a:rPr>
              <a:t>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22279" y="1159457"/>
            <a:ext cx="8381932" cy="5339144"/>
            <a:chOff x="467544" y="1052736"/>
            <a:chExt cx="8381932" cy="5339144"/>
          </a:xfrm>
        </p:grpSpPr>
        <p:grpSp>
          <p:nvGrpSpPr>
            <p:cNvPr id="51208" name="Groupe 86"/>
            <p:cNvGrpSpPr>
              <a:grpSpLocks/>
            </p:cNvGrpSpPr>
            <p:nvPr/>
          </p:nvGrpSpPr>
          <p:grpSpPr bwMode="auto">
            <a:xfrm>
              <a:off x="467544" y="1052736"/>
              <a:ext cx="8207375" cy="3889375"/>
              <a:chOff x="395536" y="8604448"/>
              <a:chExt cx="375536" cy="8584448"/>
            </a:xfrm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655724" y="9515451"/>
                <a:ext cx="0" cy="163980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570157" y="15440473"/>
                <a:ext cx="164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>
                <a:off x="440135" y="16074670"/>
                <a:ext cx="2629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466648" y="15598145"/>
                <a:ext cx="164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466430" y="14802771"/>
                <a:ext cx="0" cy="2386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>
                <a:off x="649186" y="14802771"/>
                <a:ext cx="0" cy="2386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>
                <a:off x="741436" y="14802771"/>
                <a:ext cx="0" cy="2386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659065" y="10671723"/>
                <a:ext cx="164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563547" y="9116011"/>
                <a:ext cx="6915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481176" y="12031219"/>
                <a:ext cx="7576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448271" y="9876349"/>
                <a:ext cx="0" cy="795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537542" y="8762123"/>
                <a:ext cx="0" cy="2386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586573" y="11148248"/>
                <a:ext cx="0" cy="60406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556937" y="11305922"/>
                <a:ext cx="62614" cy="143307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/>
                  <a:t>Président-directeur général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06163" y="10121619"/>
                <a:ext cx="62614" cy="781359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Sous-ministre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5800" y="8604448"/>
                <a:ext cx="62614" cy="1040646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Ministres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17327" y="10121619"/>
                <a:ext cx="62541" cy="781359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Directeur national</a:t>
                </a:r>
              </a:p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de santé publique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26160" y="8604448"/>
                <a:ext cx="62541" cy="1040646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Conseil d’administration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65675" y="10209214"/>
                <a:ext cx="62541" cy="781361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Commissaire aux plaintes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17400" y="11638788"/>
                <a:ext cx="62614" cy="781361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Autres établissements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35051" y="13243554"/>
                <a:ext cx="62614" cy="16923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Président-directeur  général adjoint programmes sociaux et réadaptation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9550" y="15121621"/>
                <a:ext cx="62614" cy="1433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Directeur général adjoint programme santé physique générale et spécialisée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08458" y="15121621"/>
                <a:ext cx="62614" cy="1433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900" dirty="0">
                    <a:solidFill>
                      <a:schemeClr val="tx1"/>
                    </a:solidFill>
                  </a:rPr>
                  <a:t>Directeur général adjoint soutien, administration et performance</a:t>
                </a:r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>
                <a:off x="448271" y="9876349"/>
                <a:ext cx="890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395536" y="15598145"/>
                <a:ext cx="49394" cy="956554"/>
              </a:xfrm>
              <a:prstGeom prst="rect">
                <a:avLst/>
              </a:prstGeom>
              <a:solidFill>
                <a:srgbClr val="21A3BD"/>
              </a:solidFill>
              <a:ln w="9525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700" dirty="0">
                    <a:solidFill>
                      <a:schemeClr val="bg1"/>
                    </a:solidFill>
                  </a:rPr>
                  <a:t>Direction protection</a:t>
                </a:r>
              </a:p>
              <a:p>
                <a:pPr algn="ctr">
                  <a:defRPr/>
                </a:pPr>
                <a:r>
                  <a:rPr lang="fr-CA" sz="700" dirty="0">
                    <a:solidFill>
                      <a:schemeClr val="bg1"/>
                    </a:solidFill>
                  </a:rPr>
                  <a:t>de la jeunesse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71297" y="15121621"/>
                <a:ext cx="59272" cy="953049"/>
              </a:xfrm>
              <a:prstGeom prst="rect">
                <a:avLst/>
              </a:prstGeom>
              <a:solidFill>
                <a:srgbClr val="21A3BD"/>
              </a:solidFill>
              <a:ln w="9525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700" dirty="0">
                    <a:solidFill>
                      <a:schemeClr val="bg1"/>
                    </a:solidFill>
                  </a:rPr>
                  <a:t>Directeur adjoint partenariat et soutien à l’offre de services</a:t>
                </a:r>
              </a:p>
            </p:txBody>
          </p:sp>
          <p:cxnSp>
            <p:nvCxnSpPr>
              <p:cNvPr id="58" name="Connecteur droit 57"/>
              <p:cNvCxnSpPr/>
              <p:nvPr/>
            </p:nvCxnSpPr>
            <p:spPr>
              <a:xfrm>
                <a:off x="497664" y="14010899"/>
                <a:ext cx="8890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497664" y="14168572"/>
                <a:ext cx="889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586573" y="14802771"/>
                <a:ext cx="15486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586573" y="11148248"/>
                <a:ext cx="6922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659065" y="9648597"/>
                <a:ext cx="0" cy="1023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à coins arrondis 74"/>
              <p:cNvSpPr/>
              <p:nvPr/>
            </p:nvSpPr>
            <p:spPr>
              <a:xfrm>
                <a:off x="534564" y="15104103"/>
                <a:ext cx="46125" cy="637702"/>
              </a:xfrm>
              <a:prstGeom prst="roundRect">
                <a:avLst/>
              </a:prstGeom>
              <a:solidFill>
                <a:srgbClr val="DDF0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700" dirty="0">
                    <a:solidFill>
                      <a:schemeClr val="tx1"/>
                    </a:solidFill>
                  </a:rPr>
                  <a:t>Adjoint au PDG,</a:t>
                </a:r>
              </a:p>
              <a:p>
                <a:pPr algn="ctr">
                  <a:defRPr/>
                </a:pPr>
                <a:r>
                  <a:rPr lang="fr-CA" sz="700" dirty="0">
                    <a:solidFill>
                      <a:schemeClr val="tx1"/>
                    </a:solidFill>
                  </a:rPr>
                  <a:t>affaires publiques </a:t>
                </a:r>
              </a:p>
            </p:txBody>
          </p:sp>
          <p:cxnSp>
            <p:nvCxnSpPr>
              <p:cNvPr id="82" name="Connecteur droit 81"/>
              <p:cNvCxnSpPr/>
              <p:nvPr/>
            </p:nvCxnSpPr>
            <p:spPr>
              <a:xfrm>
                <a:off x="537906" y="11148248"/>
                <a:ext cx="486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ectangle 82"/>
            <p:cNvSpPr/>
            <p:nvPr/>
          </p:nvSpPr>
          <p:spPr>
            <a:xfrm>
              <a:off x="1260855" y="4870076"/>
              <a:ext cx="151216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1A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1260855" y="4942084"/>
              <a:ext cx="151216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Santé publique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Programme déficience</a:t>
              </a:r>
            </a:p>
            <a:p>
              <a:pPr marL="72000" indent="-72000"/>
              <a:r>
                <a:rPr lang="fr-CA" sz="900" dirty="0" smtClean="0"/>
                <a:t>	(DI-TSA et DP)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Programme jeunesse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Programme soutien à l’autonomie des personnes âgées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Programme santé mentale et dépendance</a:t>
              </a:r>
              <a:endParaRPr lang="fr-CA" sz="9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382469" y="4879712"/>
              <a:ext cx="151216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3382469" y="4951720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Enseignement universitaire et recherche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Ressources humaines, communications et affaires juridiques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Ressources financières</a:t>
              </a:r>
              <a:endParaRPr lang="fr-CA" sz="9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298169" y="4870076"/>
              <a:ext cx="151216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5298169" y="4942084"/>
              <a:ext cx="151216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Soins infirmiers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Services professionnels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Services multidisciplinaires</a:t>
              </a:r>
              <a:endParaRPr lang="fr-CA" sz="9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337308" y="4870076"/>
              <a:ext cx="151216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7337308" y="4942084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Qualité, évaluation, performance et éthique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Services techniques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Ressources informationnelles</a:t>
              </a:r>
            </a:p>
            <a:p>
              <a:pPr marL="72000" indent="-72000">
                <a:buFont typeface="Arial" pitchFamily="34" charset="0"/>
                <a:buChar char="•"/>
              </a:pPr>
              <a:r>
                <a:rPr lang="fr-CA" sz="900" dirty="0" smtClean="0"/>
                <a:t>Soutien et logistique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800991" y="1775985"/>
            <a:ext cx="73988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2800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« Dans la vie, il y a ceux qui regardent le </a:t>
            </a:r>
            <a:r>
              <a:rPr lang="fr-FR" altLang="fr-FR" sz="28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monde tel </a:t>
            </a:r>
            <a:r>
              <a:rPr lang="fr-FR" altLang="fr-FR" sz="2800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qu’il est et se demandent </a:t>
            </a:r>
            <a:r>
              <a:rPr lang="fr-FR" altLang="fr-FR" sz="2800" i="1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pourquoi </a:t>
            </a:r>
            <a:r>
              <a:rPr lang="fr-FR" altLang="fr-FR" sz="28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 et </a:t>
            </a:r>
            <a:r>
              <a:rPr lang="fr-FR" altLang="fr-FR" sz="2800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ceux qui imaginent le monde tel </a:t>
            </a:r>
            <a:r>
              <a:rPr lang="fr-FR" altLang="fr-FR" sz="28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qu’il </a:t>
            </a:r>
            <a:r>
              <a:rPr lang="fr-FR" altLang="fr-FR" sz="2800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devrait être et se </a:t>
            </a:r>
            <a:r>
              <a:rPr lang="fr-FR" altLang="fr-FR" sz="28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disent</a:t>
            </a:r>
            <a:endParaRPr lang="fr-FR" altLang="fr-FR" sz="2800" dirty="0">
              <a:solidFill>
                <a:srgbClr val="3080C3"/>
              </a:solidFill>
              <a:latin typeface="Kozuka Gothic Pr6N H" panose="020B0800000000000000" pitchFamily="34" charset="-128"/>
              <a:ea typeface="Kozuka Gothic Pr6N H" panose="020B0800000000000000" pitchFamily="34" charset="-128"/>
            </a:endParaRPr>
          </a:p>
          <a:p>
            <a:pPr algn="ctr"/>
            <a:r>
              <a:rPr lang="fr-FR" altLang="fr-FR" sz="2800" i="1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pourquoi </a:t>
            </a:r>
            <a:r>
              <a:rPr lang="fr-FR" altLang="fr-FR" sz="2800" i="1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pas.</a:t>
            </a:r>
            <a:r>
              <a:rPr lang="fr-FR" altLang="fr-FR" sz="2800" i="1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5878" y="4353177"/>
            <a:ext cx="7813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400" dirty="0" smtClean="0">
                <a:solidFill>
                  <a:srgbClr val="0070C0"/>
                </a:solidFill>
                <a:latin typeface="Freestyle Script" panose="030804020302050B0404" pitchFamily="66" charset="0"/>
                <a:ea typeface="Kozuka Gothic Pro EL" panose="020B0200000000000000" pitchFamily="34" charset="-128"/>
              </a:rPr>
              <a:t>Georges Bernard Shaw</a:t>
            </a:r>
            <a:endParaRPr lang="fr-FR" alt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610616" y="5318898"/>
            <a:ext cx="5788221" cy="144016"/>
            <a:chOff x="1610616" y="4509120"/>
            <a:chExt cx="5788221" cy="144016"/>
          </a:xfrm>
        </p:grpSpPr>
        <p:sp>
          <p:nvSpPr>
            <p:cNvPr id="6" name="Ellipse 5"/>
            <p:cNvSpPr/>
            <p:nvPr/>
          </p:nvSpPr>
          <p:spPr>
            <a:xfrm>
              <a:off x="421237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Ellipse 8"/>
            <p:cNvSpPr/>
            <p:nvPr/>
          </p:nvSpPr>
          <p:spPr>
            <a:xfrm>
              <a:off x="4428402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Ellipse 9"/>
            <p:cNvSpPr/>
            <p:nvPr/>
          </p:nvSpPr>
          <p:spPr>
            <a:xfrm>
              <a:off x="464400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1610616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932040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1610616" y="1214442"/>
            <a:ext cx="5788221" cy="144016"/>
            <a:chOff x="1610616" y="4509120"/>
            <a:chExt cx="5788221" cy="144016"/>
          </a:xfrm>
        </p:grpSpPr>
        <p:sp>
          <p:nvSpPr>
            <p:cNvPr id="16" name="Ellipse 15"/>
            <p:cNvSpPr/>
            <p:nvPr/>
          </p:nvSpPr>
          <p:spPr>
            <a:xfrm>
              <a:off x="421237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428402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64400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1610616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932040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10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95536" y="393018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Kozuka Gothic Pr6N H" pitchFamily="34" charset="-128"/>
                <a:cs typeface="+mj-cs"/>
              </a:rPr>
              <a:t>Structure de la </a:t>
            </a:r>
            <a:r>
              <a:rPr lang="fr-CA" sz="2800" b="1" dirty="0" smtClean="0">
                <a:solidFill>
                  <a:schemeClr val="bg1"/>
                </a:solidFill>
                <a:latin typeface="+mj-lt"/>
                <a:ea typeface="Kozuka Gothic Pr6N H" pitchFamily="34" charset="-128"/>
                <a:cs typeface="+mj-cs"/>
              </a:rPr>
              <a:t>direction programme </a:t>
            </a:r>
            <a:r>
              <a:rPr lang="fr-CA" sz="2800" b="1" dirty="0">
                <a:solidFill>
                  <a:schemeClr val="bg1"/>
                </a:solidFill>
                <a:latin typeface="+mj-lt"/>
                <a:ea typeface="Kozuka Gothic Pr6N H" pitchFamily="34" charset="-128"/>
                <a:cs typeface="+mj-cs"/>
              </a:rPr>
              <a:t>déficiences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730250" y="1381125"/>
            <a:ext cx="8229600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latin typeface="+mj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dirty="0">
                <a:latin typeface="+mj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839" y="3789437"/>
            <a:ext cx="2160588" cy="1008062"/>
          </a:xfrm>
          <a:prstGeom prst="rect">
            <a:avLst/>
          </a:prstGeom>
          <a:solidFill>
            <a:srgbClr val="3080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dirty="0">
                <a:solidFill>
                  <a:schemeClr val="tx1"/>
                </a:solidFill>
              </a:rPr>
              <a:t>Direction adjointe continuum en DI-TSA, 1</a:t>
            </a:r>
            <a:r>
              <a:rPr lang="fr-CA" sz="1400" baseline="30000" dirty="0">
                <a:solidFill>
                  <a:schemeClr val="tx1"/>
                </a:solidFill>
              </a:rPr>
              <a:t>ère</a:t>
            </a:r>
            <a:r>
              <a:rPr lang="fr-CA" sz="1400" dirty="0">
                <a:solidFill>
                  <a:schemeClr val="tx1"/>
                </a:solidFill>
              </a:rPr>
              <a:t>, 2</a:t>
            </a:r>
            <a:r>
              <a:rPr lang="fr-CA" sz="1400" baseline="30000" dirty="0">
                <a:solidFill>
                  <a:schemeClr val="tx1"/>
                </a:solidFill>
              </a:rPr>
              <a:t>e</a:t>
            </a:r>
            <a:r>
              <a:rPr lang="fr-CA" sz="1400" dirty="0">
                <a:solidFill>
                  <a:schemeClr val="tx1"/>
                </a:solidFill>
              </a:rPr>
              <a:t> et 3</a:t>
            </a:r>
            <a:r>
              <a:rPr lang="fr-CA" sz="1400" baseline="30000" dirty="0">
                <a:solidFill>
                  <a:schemeClr val="tx1"/>
                </a:solidFill>
              </a:rPr>
              <a:t>e</a:t>
            </a:r>
            <a:r>
              <a:rPr lang="fr-CA" sz="1400" dirty="0">
                <a:solidFill>
                  <a:schemeClr val="tx1"/>
                </a:solidFill>
              </a:rPr>
              <a:t> lignes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7864" y="2636912"/>
            <a:ext cx="2305050" cy="1008062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dirty="0"/>
              <a:t>Direction programme déficiences (DI-TSA et DP)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0889" y="3789437"/>
            <a:ext cx="2159000" cy="1008062"/>
          </a:xfrm>
          <a:prstGeom prst="rect">
            <a:avLst/>
          </a:prstGeom>
          <a:solidFill>
            <a:srgbClr val="3080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dirty="0">
                <a:solidFill>
                  <a:schemeClr val="tx1"/>
                </a:solidFill>
              </a:rPr>
              <a:t>Direction adjointe continuum en déficience physique, 1</a:t>
            </a:r>
            <a:r>
              <a:rPr lang="fr-CA" sz="1400" baseline="30000" dirty="0">
                <a:solidFill>
                  <a:schemeClr val="tx1"/>
                </a:solidFill>
              </a:rPr>
              <a:t>ère</a:t>
            </a:r>
            <a:r>
              <a:rPr lang="fr-CA" sz="1400" dirty="0">
                <a:solidFill>
                  <a:schemeClr val="tx1"/>
                </a:solidFill>
              </a:rPr>
              <a:t>, 2</a:t>
            </a:r>
            <a:r>
              <a:rPr lang="fr-CA" sz="1400" baseline="30000" dirty="0">
                <a:solidFill>
                  <a:schemeClr val="tx1"/>
                </a:solidFill>
              </a:rPr>
              <a:t>e</a:t>
            </a:r>
            <a:r>
              <a:rPr lang="fr-CA" sz="1400" dirty="0">
                <a:solidFill>
                  <a:schemeClr val="tx1"/>
                </a:solidFill>
              </a:rPr>
              <a:t> et 3</a:t>
            </a:r>
            <a:r>
              <a:rPr lang="fr-CA" sz="1400" baseline="30000" dirty="0">
                <a:solidFill>
                  <a:schemeClr val="tx1"/>
                </a:solidFill>
              </a:rPr>
              <a:t>e</a:t>
            </a:r>
            <a:r>
              <a:rPr lang="fr-CA" sz="1400" dirty="0">
                <a:solidFill>
                  <a:schemeClr val="tx1"/>
                </a:solidFill>
              </a:rPr>
              <a:t> lignes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68814" y="3789437"/>
            <a:ext cx="2160588" cy="1008062"/>
          </a:xfrm>
          <a:prstGeom prst="rect">
            <a:avLst/>
          </a:prstGeom>
          <a:solidFill>
            <a:srgbClr val="3080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dirty="0">
                <a:solidFill>
                  <a:schemeClr val="tx1"/>
                </a:solidFill>
              </a:rPr>
              <a:t>Direction adjointe </a:t>
            </a:r>
            <a:r>
              <a:rPr lang="fr-CA" sz="1400" dirty="0" smtClean="0">
                <a:solidFill>
                  <a:schemeClr val="tx1"/>
                </a:solidFill>
              </a:rPr>
              <a:t>des milieux de vie substituts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30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Espace réservé du contenu 4" descr="Clientele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t="9569" b="25304"/>
          <a:stretch>
            <a:fillRect/>
          </a:stretch>
        </p:blipFill>
        <p:spPr>
          <a:xfrm>
            <a:off x="0" y="692696"/>
            <a:ext cx="9144000" cy="5445125"/>
          </a:xfrm>
        </p:spPr>
      </p:pic>
      <p:sp>
        <p:nvSpPr>
          <p:cNvPr id="10" name="Ellipse 9"/>
          <p:cNvSpPr/>
          <p:nvPr/>
        </p:nvSpPr>
        <p:spPr>
          <a:xfrm>
            <a:off x="539552" y="2348880"/>
            <a:ext cx="3981404" cy="3981404"/>
          </a:xfrm>
          <a:prstGeom prst="ellipse">
            <a:avLst/>
          </a:prstGeom>
          <a:solidFill>
            <a:srgbClr val="3080C3">
              <a:alpha val="18039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539552" y="2852936"/>
            <a:ext cx="3477348" cy="3477348"/>
          </a:xfrm>
          <a:prstGeom prst="ellipse">
            <a:avLst/>
          </a:prstGeom>
          <a:solidFill>
            <a:srgbClr val="2B80C3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895094" y="4185292"/>
            <a:ext cx="27140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sz="24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L’usager au cœur de nos services</a:t>
            </a:r>
            <a:endParaRPr lang="fr-CA" sz="2400" dirty="0">
              <a:solidFill>
                <a:schemeClr val="bg1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ZoneTexte 29"/>
          <p:cNvSpPr txBox="1"/>
          <p:nvPr/>
        </p:nvSpPr>
        <p:spPr>
          <a:xfrm>
            <a:off x="3923928" y="1844675"/>
            <a:ext cx="44656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36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Qu’arrivera-t-il </a:t>
            </a:r>
          </a:p>
          <a:p>
            <a:pPr>
              <a:defRPr/>
            </a:pPr>
            <a:r>
              <a:rPr lang="fr-CA" sz="36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aux CRDP ?</a:t>
            </a:r>
          </a:p>
        </p:txBody>
      </p:sp>
    </p:spTree>
    <p:extLst>
      <p:ext uri="{BB962C8B-B14F-4D97-AF65-F5344CB8AC3E}">
        <p14:creationId xmlns:p14="http://schemas.microsoft.com/office/powerpoint/2010/main" val="41457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3568" y="382587"/>
            <a:ext cx="6119812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Avant et après la réforme</a:t>
            </a:r>
            <a:endParaRPr lang="fr-CA" sz="2800" b="1" dirty="0">
              <a:solidFill>
                <a:schemeClr val="bg1"/>
              </a:solidFill>
              <a:latin typeface="+mj-lt"/>
              <a:ea typeface="Kozuka Gothic Pr6N H" pitchFamily="34" charset="-128"/>
              <a:cs typeface="+mj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71475" y="1824038"/>
            <a:ext cx="8401050" cy="2889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>
                <a:latin typeface="+mj-lt"/>
              </a:rPr>
              <a:t>Rôle des centres de réadaptation en déficience physique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539552" y="3501008"/>
            <a:ext cx="3790950" cy="144016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 smtClean="0">
                <a:latin typeface="Calibri" panose="020F0502020204030204" pitchFamily="34" charset="0"/>
              </a:rPr>
              <a:t>Intervention </a:t>
            </a:r>
            <a:r>
              <a:rPr lang="fr-CA" sz="1600" dirty="0">
                <a:latin typeface="Calibri" panose="020F0502020204030204" pitchFamily="34" charset="0"/>
              </a:rPr>
              <a:t>sur les plans de l’adaptation, de la réadaptation et de l’intégration sociale des personnes en augmentant leurs capacités ou en compensant leurs incapacités, au besoin par l’utilisation d’une aide </a:t>
            </a:r>
            <a:r>
              <a:rPr lang="fr-CA" sz="1600" dirty="0" smtClean="0">
                <a:latin typeface="Calibri" panose="020F0502020204030204" pitchFamily="34" charset="0"/>
              </a:rPr>
              <a:t>technique. </a:t>
            </a:r>
            <a:endParaRPr lang="fr-CA" sz="1600" dirty="0"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+mj-lt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4572000" y="2492375"/>
            <a:ext cx="0" cy="396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456759" y="3429000"/>
            <a:ext cx="2903810" cy="136815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CA" sz="16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>
                <a:latin typeface="Calibri" panose="020F0502020204030204" pitchFamily="34" charset="0"/>
              </a:rPr>
              <a:t>Le rôle ne change </a:t>
            </a:r>
            <a:r>
              <a:rPr lang="fr-CA" sz="1600" dirty="0" smtClean="0">
                <a:latin typeface="Calibri" panose="020F0502020204030204" pitchFamily="34" charset="0"/>
              </a:rPr>
              <a:t>pas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 smtClean="0"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 smtClean="0">
                <a:latin typeface="Calibri" panose="020F0502020204030204" pitchFamily="34" charset="0"/>
              </a:rPr>
              <a:t>C’est le paradigme dans lequel ce rôle va s’exercer qui a changé</a:t>
            </a:r>
            <a:endParaRPr lang="fr-CA" sz="1600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+mj-lt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2678393"/>
            <a:ext cx="3790950" cy="2880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AVANT</a:t>
            </a:r>
            <a:endParaRPr lang="fr-CA" sz="2000" spc="-15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013189" y="2678393"/>
            <a:ext cx="3790950" cy="2880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APRÈS</a:t>
            </a:r>
            <a:endParaRPr lang="fr-CA" sz="2000" spc="-15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33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70826" y="366874"/>
            <a:ext cx="6119812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Avant et après la </a:t>
            </a:r>
            <a:r>
              <a:rPr lang="fr-CA" sz="2800" b="1" dirty="0" smtClean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réforme </a:t>
            </a:r>
            <a:r>
              <a:rPr lang="fr-CA" sz="2800" dirty="0" smtClean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(suite)</a:t>
            </a:r>
            <a:endParaRPr lang="fr-CA" sz="2800" dirty="0">
              <a:solidFill>
                <a:schemeClr val="bg1"/>
              </a:solidFill>
              <a:latin typeface="+mj-lt"/>
              <a:ea typeface="Kozuka Gothic Pr6N H" pitchFamily="34" charset="-128"/>
              <a:cs typeface="+mj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71475" y="1824038"/>
            <a:ext cx="8401050" cy="2889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>
                <a:latin typeface="+mj-lt"/>
              </a:rPr>
              <a:t>Personnel et valeurs </a:t>
            </a:r>
            <a:r>
              <a:rPr lang="fr-CA" b="1" dirty="0"/>
              <a:t>des centres de réadaptation en déficience physique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1106084" y="3292414"/>
            <a:ext cx="3131641" cy="2679156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 smtClean="0">
                <a:latin typeface="Calibri" panose="020F0502020204030204" pitchFamily="34" charset="0"/>
              </a:rPr>
              <a:t>Personnel </a:t>
            </a:r>
            <a:r>
              <a:rPr lang="fr-CA" sz="1600" dirty="0">
                <a:latin typeface="Calibri" panose="020F0502020204030204" pitchFamily="34" charset="0"/>
              </a:rPr>
              <a:t>spécialisé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>
                <a:latin typeface="Calibri" panose="020F0502020204030204" pitchFamily="34" charset="0"/>
              </a:rPr>
              <a:t>Travail en équipe interdisciplinaire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>
                <a:latin typeface="Calibri" panose="020F0502020204030204" pitchFamily="34" charset="0"/>
              </a:rPr>
              <a:t>Valeur de la réadaptation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080C3"/>
              </a:buClr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Calibri" panose="020F0502020204030204" pitchFamily="34" charset="0"/>
              </a:rPr>
              <a:t>Bienfaisance et humanisation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080C3"/>
              </a:buClr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Calibri" panose="020F0502020204030204" pitchFamily="34" charset="0"/>
              </a:rPr>
              <a:t>Autonomie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080C3"/>
              </a:buClr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Calibri" panose="020F0502020204030204" pitchFamily="34" charset="0"/>
              </a:rPr>
              <a:t>Respect de l’individu et de son milieu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080C3"/>
              </a:buClr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Calibri" panose="020F0502020204030204" pitchFamily="34" charset="0"/>
              </a:rPr>
              <a:t>Justice sociale et équité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080C3"/>
              </a:buClr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Calibri" panose="020F0502020204030204" pitchFamily="34" charset="0"/>
              </a:rPr>
              <a:t>Solidarité et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+mj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0" y="2492375"/>
            <a:ext cx="0" cy="396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906276" y="3731892"/>
            <a:ext cx="3768725" cy="1800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1600" dirty="0" smtClean="0">
                <a:latin typeface="Calibri" panose="020F0502020204030204" pitchFamily="34" charset="0"/>
              </a:rPr>
              <a:t>Les </a:t>
            </a:r>
            <a:r>
              <a:rPr lang="fr-CA" sz="1600" dirty="0">
                <a:latin typeface="Calibri" panose="020F0502020204030204" pitchFamily="34" charset="0"/>
              </a:rPr>
              <a:t>équipes demeurent les </a:t>
            </a:r>
            <a:r>
              <a:rPr lang="fr-CA" sz="1600" dirty="0" smtClean="0">
                <a:latin typeface="Calibri" panose="020F0502020204030204" pitchFamily="34" charset="0"/>
              </a:rPr>
              <a:t>mêmes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fr-CA" sz="800" dirty="0"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1600" dirty="0">
                <a:latin typeface="Calibri" panose="020F0502020204030204" pitchFamily="34" charset="0"/>
              </a:rPr>
              <a:t>Travail en </a:t>
            </a:r>
            <a:r>
              <a:rPr lang="fr-CA" sz="1600" dirty="0" smtClean="0">
                <a:latin typeface="Calibri" panose="020F0502020204030204" pitchFamily="34" charset="0"/>
              </a:rPr>
              <a:t>interdisciplinarité </a:t>
            </a:r>
            <a:endParaRPr lang="fr-CA" sz="1600" dirty="0"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fr-CA" sz="800" dirty="0"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1600" dirty="0" smtClean="0">
                <a:latin typeface="Calibri" panose="020F0502020204030204" pitchFamily="34" charset="0"/>
              </a:rPr>
              <a:t>Les </a:t>
            </a:r>
            <a:r>
              <a:rPr lang="fr-CA" sz="1600" dirty="0">
                <a:latin typeface="Calibri" panose="020F0502020204030204" pitchFamily="34" charset="0"/>
              </a:rPr>
              <a:t>valeurs ne changent </a:t>
            </a:r>
            <a:r>
              <a:rPr lang="fr-CA" sz="1600" dirty="0" smtClean="0">
                <a:latin typeface="Calibri" panose="020F0502020204030204" pitchFamily="34" charset="0"/>
              </a:rPr>
              <a:t>pas. C’est </a:t>
            </a:r>
            <a:r>
              <a:rPr lang="fr-CA" sz="1600" dirty="0">
                <a:latin typeface="Calibri" panose="020F0502020204030204" pitchFamily="34" charset="0"/>
              </a:rPr>
              <a:t>le paradigme dans lequel </a:t>
            </a:r>
            <a:r>
              <a:rPr lang="fr-CA" sz="1600" dirty="0" smtClean="0">
                <a:latin typeface="Calibri" panose="020F0502020204030204" pitchFamily="34" charset="0"/>
              </a:rPr>
              <a:t>ces valeurs vont </a:t>
            </a:r>
            <a:r>
              <a:rPr lang="fr-CA" sz="1600" dirty="0">
                <a:latin typeface="Calibri" panose="020F0502020204030204" pitchFamily="34" charset="0"/>
              </a:rPr>
              <a:t>s’exercer qui a changé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Calibri" panose="020F0502020204030204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39552" y="2678393"/>
            <a:ext cx="3790950" cy="2880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AVANT</a:t>
            </a:r>
            <a:endParaRPr lang="fr-CA" sz="2000" spc="-15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5013189" y="2678393"/>
            <a:ext cx="3790950" cy="2880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APRÈS</a:t>
            </a:r>
            <a:endParaRPr lang="fr-CA" sz="2000" spc="-15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E536A-1BE3-BC42-A61D-FA40A74B5DD1}" type="slidenum">
              <a:rPr lang="fr-CA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r-CA" altLang="fr-FR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4213" y="359771"/>
            <a:ext cx="6119812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Avant et après la </a:t>
            </a:r>
            <a:r>
              <a:rPr lang="fr-CA" sz="2800" b="1" dirty="0" smtClean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réforme </a:t>
            </a:r>
            <a:r>
              <a:rPr lang="fr-CA" sz="2800" dirty="0" smtClean="0">
                <a:solidFill>
                  <a:schemeClr val="bg1"/>
                </a:solidFill>
                <a:latin typeface="+mj-lt"/>
                <a:ea typeface="Kozuka Gothic Pr6N H" pitchFamily="34" charset="-128"/>
              </a:rPr>
              <a:t>(suite)</a:t>
            </a:r>
            <a:endParaRPr lang="fr-CA" sz="2800" dirty="0">
              <a:solidFill>
                <a:schemeClr val="bg1"/>
              </a:solidFill>
              <a:latin typeface="+mj-lt"/>
              <a:ea typeface="Kozuka Gothic Pr6N H" pitchFamily="34" charset="-128"/>
              <a:cs typeface="+mj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71475" y="1824038"/>
            <a:ext cx="8401050" cy="4528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 smtClean="0">
                <a:latin typeface="+mj-lt"/>
              </a:rPr>
              <a:t>La place de la personne, de ces proches et des partenaires</a:t>
            </a:r>
            <a:endParaRPr lang="fr-CA" b="1" dirty="0">
              <a:latin typeface="+mj-lt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639131" y="3501008"/>
            <a:ext cx="3491681" cy="244827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 smtClean="0">
                <a:latin typeface="Calibri" panose="020F0502020204030204" pitchFamily="34" charset="0"/>
              </a:rPr>
              <a:t>La </a:t>
            </a:r>
            <a:r>
              <a:rPr lang="fr-CA" sz="1600" dirty="0">
                <a:latin typeface="Calibri" panose="020F0502020204030204" pitchFamily="34" charset="0"/>
              </a:rPr>
              <a:t>personne et </a:t>
            </a:r>
            <a:r>
              <a:rPr lang="fr-CA" sz="1600" dirty="0" smtClean="0">
                <a:latin typeface="Calibri" panose="020F0502020204030204" pitchFamily="34" charset="0"/>
              </a:rPr>
              <a:t>ses proches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 smtClean="0">
                <a:latin typeface="Calibri" panose="020F0502020204030204" pitchFamily="34" charset="0"/>
              </a:rPr>
              <a:t> participent aux PI et au PSI. Leur </a:t>
            </a:r>
            <a:r>
              <a:rPr lang="fr-CA" sz="1600" dirty="0">
                <a:latin typeface="Calibri" panose="020F0502020204030204" pitchFamily="34" charset="0"/>
              </a:rPr>
              <a:t>projet de vie est au cœur de nos interventions.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>
                <a:latin typeface="Calibri" panose="020F0502020204030204" pitchFamily="34" charset="0"/>
              </a:rPr>
              <a:t>Nos partenaires communautaires, les municipalités et autres organismes gouvernementaux </a:t>
            </a:r>
            <a:r>
              <a:rPr lang="fr-CA" sz="1600" dirty="0" smtClean="0">
                <a:latin typeface="Calibri" panose="020F0502020204030204" pitchFamily="34" charset="0"/>
              </a:rPr>
              <a:t>sont </a:t>
            </a:r>
            <a:r>
              <a:rPr lang="fr-CA" sz="1600" dirty="0">
                <a:latin typeface="Calibri" panose="020F0502020204030204" pitchFamily="34" charset="0"/>
              </a:rPr>
              <a:t>essentiels pour permettre à nos usagers d’exercer pleinement toutes leurs activités.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4572000" y="2492375"/>
            <a:ext cx="0" cy="396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981575" y="3824709"/>
            <a:ext cx="3790950" cy="1296144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 smtClean="0">
                <a:latin typeface="Calibri" panose="020F0502020204030204" pitchFamily="34" charset="0"/>
              </a:rPr>
              <a:t>La place de nos usagers, leurs proches et nos partenaires ne </a:t>
            </a:r>
            <a:r>
              <a:rPr lang="fr-CA" sz="1600" dirty="0">
                <a:latin typeface="Calibri" panose="020F0502020204030204" pitchFamily="34" charset="0"/>
              </a:rPr>
              <a:t>change </a:t>
            </a:r>
            <a:r>
              <a:rPr lang="fr-CA" sz="1600" dirty="0" smtClean="0">
                <a:latin typeface="Calibri" panose="020F0502020204030204" pitchFamily="34" charset="0"/>
              </a:rPr>
              <a:t>pas.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600" dirty="0" smtClean="0"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 smtClean="0">
                <a:latin typeface="Calibri" panose="020F0502020204030204" pitchFamily="34" charset="0"/>
              </a:rPr>
              <a:t>C’est le paradigme dans lequel ce rôle va s’exercer qui a changé.</a:t>
            </a:r>
            <a:endParaRPr lang="fr-CA" sz="1600" dirty="0">
              <a:latin typeface="Calibri" panose="020F0502020204030204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2678393"/>
            <a:ext cx="3790950" cy="2880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AVANT</a:t>
            </a:r>
            <a:endParaRPr lang="fr-CA" sz="2000" spc="-15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013189" y="2678393"/>
            <a:ext cx="3790950" cy="2880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APRÈS</a:t>
            </a:r>
            <a:endParaRPr lang="fr-CA" sz="2000" spc="-15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35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ZoneTexte 29"/>
          <p:cNvSpPr txBox="1"/>
          <p:nvPr/>
        </p:nvSpPr>
        <p:spPr>
          <a:xfrm>
            <a:off x="2771800" y="1844675"/>
            <a:ext cx="5617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36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Quels sont les gains pour les clientèles et CRDP?</a:t>
            </a:r>
          </a:p>
        </p:txBody>
      </p:sp>
    </p:spTree>
    <p:extLst>
      <p:ext uri="{BB962C8B-B14F-4D97-AF65-F5344CB8AC3E}">
        <p14:creationId xmlns:p14="http://schemas.microsoft.com/office/powerpoint/2010/main" val="17081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89988" y="377877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Kozuka Gothic Pr6N H" pitchFamily="34" charset="-128"/>
                <a:cs typeface="+mj-cs"/>
              </a:rPr>
              <a:t>Penser autrement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730250" y="1381125"/>
            <a:ext cx="8229600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latin typeface="+mj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dirty="0">
                <a:latin typeface="+mj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7925" y="2282825"/>
            <a:ext cx="1631950" cy="1631950"/>
          </a:xfrm>
          <a:prstGeom prst="rect">
            <a:avLst/>
          </a:prstGeom>
          <a:solidFill>
            <a:srgbClr val="80B3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881313" y="2276475"/>
            <a:ext cx="1636712" cy="1638300"/>
          </a:xfrm>
          <a:prstGeom prst="rect">
            <a:avLst/>
          </a:prstGeom>
          <a:solidFill>
            <a:srgbClr val="C6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4591050" y="2276475"/>
            <a:ext cx="1636713" cy="1638300"/>
          </a:xfrm>
          <a:prstGeom prst="rect">
            <a:avLst/>
          </a:prstGeom>
          <a:solidFill>
            <a:srgbClr val="2B80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6300788" y="2276475"/>
            <a:ext cx="1620837" cy="162242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2889250" y="4002088"/>
            <a:ext cx="1622425" cy="1622425"/>
          </a:xfrm>
          <a:prstGeom prst="rect">
            <a:avLst/>
          </a:prstGeom>
          <a:solidFill>
            <a:srgbClr val="80B3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179513" y="4002088"/>
            <a:ext cx="1622425" cy="162242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4598988" y="4002088"/>
            <a:ext cx="1636712" cy="1636712"/>
          </a:xfrm>
          <a:prstGeom prst="rect">
            <a:avLst/>
          </a:prstGeom>
          <a:solidFill>
            <a:srgbClr val="C6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6575" name="ZoneTexte 13"/>
          <p:cNvSpPr txBox="1">
            <a:spLocks noChangeArrowheads="1"/>
          </p:cNvSpPr>
          <p:nvPr/>
        </p:nvSpPr>
        <p:spPr bwMode="auto">
          <a:xfrm>
            <a:off x="1281284" y="2699694"/>
            <a:ext cx="147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 smtClean="0"/>
              <a:t>Reconnaissance du </a:t>
            </a:r>
            <a:r>
              <a:rPr lang="fr-CA" altLang="fr-FR" sz="1400" b="1" dirty="0" smtClean="0"/>
              <a:t>savoir expérientiel </a:t>
            </a:r>
            <a:r>
              <a:rPr lang="fr-CA" altLang="fr-FR" sz="1400" dirty="0" smtClean="0"/>
              <a:t>de l’usager</a:t>
            </a:r>
            <a:endParaRPr lang="fr-CA" altLang="fr-FR" sz="1400" dirty="0"/>
          </a:p>
        </p:txBody>
      </p:sp>
      <p:sp>
        <p:nvSpPr>
          <p:cNvPr id="66576" name="ZoneTexte 14"/>
          <p:cNvSpPr txBox="1">
            <a:spLocks noChangeArrowheads="1"/>
          </p:cNvSpPr>
          <p:nvPr/>
        </p:nvSpPr>
        <p:spPr bwMode="auto">
          <a:xfrm>
            <a:off x="2952028" y="2655018"/>
            <a:ext cx="147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/>
              <a:t>L’usager </a:t>
            </a:r>
            <a:r>
              <a:rPr lang="fr-CA" altLang="fr-FR" sz="1400" dirty="0" smtClean="0"/>
              <a:t>est reconnu comme un </a:t>
            </a:r>
            <a:r>
              <a:rPr lang="fr-CA" altLang="fr-FR" sz="1400" b="1" dirty="0"/>
              <a:t>partenaire</a:t>
            </a:r>
            <a:r>
              <a:rPr lang="fr-CA" altLang="fr-FR" sz="1400" dirty="0"/>
              <a:t> incontournable</a:t>
            </a:r>
          </a:p>
        </p:txBody>
      </p:sp>
      <p:sp>
        <p:nvSpPr>
          <p:cNvPr id="66577" name="ZoneTexte 15"/>
          <p:cNvSpPr txBox="1">
            <a:spLocks noChangeArrowheads="1"/>
          </p:cNvSpPr>
          <p:nvPr/>
        </p:nvSpPr>
        <p:spPr bwMode="auto">
          <a:xfrm>
            <a:off x="4671167" y="2610169"/>
            <a:ext cx="147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/>
              <a:t>L’usager </a:t>
            </a:r>
            <a:r>
              <a:rPr lang="fr-CA" altLang="fr-FR" sz="1400" b="1" dirty="0"/>
              <a:t>questionne</a:t>
            </a:r>
            <a:r>
              <a:rPr lang="fr-CA" altLang="fr-FR" sz="1400" dirty="0"/>
              <a:t> son </a:t>
            </a:r>
            <a:r>
              <a:rPr lang="fr-CA" altLang="fr-FR" sz="1400" dirty="0" smtClean="0"/>
              <a:t>traitement et nos façons de faire</a:t>
            </a:r>
            <a:endParaRPr lang="fr-CA" altLang="fr-FR" sz="1400" dirty="0"/>
          </a:p>
        </p:txBody>
      </p:sp>
      <p:sp>
        <p:nvSpPr>
          <p:cNvPr id="66578" name="ZoneTexte 16"/>
          <p:cNvSpPr txBox="1">
            <a:spLocks noChangeArrowheads="1"/>
          </p:cNvSpPr>
          <p:nvPr/>
        </p:nvSpPr>
        <p:spPr bwMode="auto">
          <a:xfrm>
            <a:off x="6400972" y="2537745"/>
            <a:ext cx="1473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b="1" dirty="0"/>
              <a:t>Révision</a:t>
            </a:r>
            <a:r>
              <a:rPr lang="fr-CA" altLang="fr-FR" sz="1400" dirty="0"/>
              <a:t> des </a:t>
            </a:r>
            <a:r>
              <a:rPr lang="fr-CA" altLang="fr-FR" sz="1400" dirty="0" smtClean="0"/>
              <a:t>pratiques cliniques et des processus administratifs</a:t>
            </a:r>
            <a:endParaRPr lang="fr-CA" altLang="fr-FR" sz="1400" dirty="0"/>
          </a:p>
        </p:txBody>
      </p:sp>
      <p:sp>
        <p:nvSpPr>
          <p:cNvPr id="66579" name="ZoneTexte 17"/>
          <p:cNvSpPr txBox="1">
            <a:spLocks noChangeArrowheads="1"/>
          </p:cNvSpPr>
          <p:nvPr/>
        </p:nvSpPr>
        <p:spPr bwMode="auto">
          <a:xfrm>
            <a:off x="1259632" y="4364688"/>
            <a:ext cx="147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b="1" dirty="0" smtClean="0"/>
              <a:t>Valorisation</a:t>
            </a:r>
            <a:r>
              <a:rPr lang="fr-CA" altLang="fr-FR" sz="1400" dirty="0" smtClean="0"/>
              <a:t> de l’utilisation des données probantes</a:t>
            </a:r>
            <a:endParaRPr lang="fr-CA" altLang="fr-FR" sz="1400" dirty="0"/>
          </a:p>
        </p:txBody>
      </p:sp>
      <p:sp>
        <p:nvSpPr>
          <p:cNvPr id="66580" name="ZoneTexte 18"/>
          <p:cNvSpPr txBox="1">
            <a:spLocks noChangeArrowheads="1"/>
          </p:cNvSpPr>
          <p:nvPr/>
        </p:nvSpPr>
        <p:spPr bwMode="auto">
          <a:xfrm>
            <a:off x="2924869" y="4473740"/>
            <a:ext cx="1562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 smtClean="0"/>
              <a:t>Utilisation des </a:t>
            </a:r>
            <a:r>
              <a:rPr lang="fr-CA" altLang="fr-FR" sz="1400" b="1" dirty="0" smtClean="0"/>
              <a:t>nouvelles technologies</a:t>
            </a:r>
            <a:endParaRPr lang="fr-CA" altLang="fr-FR" sz="1400" b="1" dirty="0"/>
          </a:p>
        </p:txBody>
      </p:sp>
      <p:sp>
        <p:nvSpPr>
          <p:cNvPr id="66581" name="ZoneTexte 20"/>
          <p:cNvSpPr txBox="1">
            <a:spLocks noChangeArrowheads="1"/>
          </p:cNvSpPr>
          <p:nvPr/>
        </p:nvSpPr>
        <p:spPr bwMode="auto">
          <a:xfrm>
            <a:off x="4697910" y="4401316"/>
            <a:ext cx="147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 smtClean="0"/>
              <a:t>Augmentation du </a:t>
            </a:r>
            <a:r>
              <a:rPr lang="fr-CA" altLang="fr-FR" sz="1400" b="1" dirty="0" smtClean="0"/>
              <a:t>temps</a:t>
            </a:r>
            <a:r>
              <a:rPr lang="fr-CA" altLang="fr-FR" sz="1400" dirty="0" smtClean="0"/>
              <a:t> passé auprès des usagers</a:t>
            </a:r>
            <a:endParaRPr lang="fr-CA" altLang="fr-FR" sz="1400" dirty="0"/>
          </a:p>
        </p:txBody>
      </p:sp>
      <p:sp>
        <p:nvSpPr>
          <p:cNvPr id="27" name="Rectangle 26"/>
          <p:cNvSpPr/>
          <p:nvPr/>
        </p:nvSpPr>
        <p:spPr>
          <a:xfrm>
            <a:off x="6316663" y="4002088"/>
            <a:ext cx="1636712" cy="1638300"/>
          </a:xfrm>
          <a:prstGeom prst="rect">
            <a:avLst/>
          </a:prstGeom>
          <a:solidFill>
            <a:srgbClr val="2B80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6583" name="ZoneTexte 20"/>
          <p:cNvSpPr txBox="1">
            <a:spLocks noChangeArrowheads="1"/>
          </p:cNvSpPr>
          <p:nvPr/>
        </p:nvSpPr>
        <p:spPr bwMode="auto">
          <a:xfrm>
            <a:off x="6406678" y="4365104"/>
            <a:ext cx="147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dirty="0" smtClean="0"/>
              <a:t>Place à la </a:t>
            </a:r>
            <a:r>
              <a:rPr lang="fr-CA" altLang="fr-FR" sz="1400" b="1" dirty="0" smtClean="0"/>
              <a:t>créativité</a:t>
            </a:r>
            <a:r>
              <a:rPr lang="fr-CA" altLang="fr-FR" sz="1400" dirty="0" smtClean="0"/>
              <a:t> et aux approches innovatrices</a:t>
            </a:r>
            <a:endParaRPr lang="fr-CA" altLang="fr-FR" sz="1400" dirty="0"/>
          </a:p>
        </p:txBody>
      </p:sp>
      <p:sp>
        <p:nvSpPr>
          <p:cNvPr id="2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37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588"/>
            <a:ext cx="9144000" cy="1412876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3568" y="381000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Kozuka Gothic Pr6N H" pitchFamily="34" charset="-128"/>
                <a:cs typeface="+mj-cs"/>
              </a:rPr>
              <a:t>Avantages pour le continuum de </a:t>
            </a:r>
            <a:r>
              <a:rPr lang="fr-CA" sz="2800" b="1" dirty="0" smtClean="0">
                <a:solidFill>
                  <a:schemeClr val="bg1"/>
                </a:solidFill>
                <a:latin typeface="+mj-lt"/>
                <a:ea typeface="Kozuka Gothic Pr6N H" pitchFamily="34" charset="-128"/>
                <a:cs typeface="+mj-cs"/>
              </a:rPr>
              <a:t>services  </a:t>
            </a:r>
            <a:endParaRPr lang="fr-CA" sz="2800" b="1" dirty="0">
              <a:solidFill>
                <a:schemeClr val="bg1"/>
              </a:solidFill>
              <a:latin typeface="+mj-lt"/>
              <a:ea typeface="Kozuka Gothic Pr6N H" pitchFamily="34" charset="-128"/>
              <a:cs typeface="+mj-cs"/>
            </a:endParaRPr>
          </a:p>
        </p:txBody>
      </p:sp>
      <p:sp>
        <p:nvSpPr>
          <p:cNvPr id="64530" name="ZoneTexte 21"/>
          <p:cNvSpPr txBox="1">
            <a:spLocks noChangeArrowheads="1"/>
          </p:cNvSpPr>
          <p:nvPr/>
        </p:nvSpPr>
        <p:spPr bwMode="auto">
          <a:xfrm>
            <a:off x="1223628" y="2154520"/>
            <a:ext cx="4333949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CA" altLang="fr-FR" sz="1600" dirty="0"/>
              <a:t>Place importante </a:t>
            </a:r>
            <a:r>
              <a:rPr lang="fr-CA" altLang="fr-FR" sz="1600" dirty="0" smtClean="0"/>
              <a:t>dans l’organisation des services</a:t>
            </a:r>
          </a:p>
          <a:p>
            <a:endParaRPr lang="fr-CA" altLang="fr-FR" sz="1400" dirty="0" smtClean="0"/>
          </a:p>
          <a:p>
            <a:r>
              <a:rPr lang="fr-CA" altLang="fr-FR" sz="1600" dirty="0"/>
              <a:t>Accès à des corridors de services </a:t>
            </a:r>
            <a:r>
              <a:rPr lang="fr-CA" altLang="fr-FR" sz="1600" dirty="0" smtClean="0"/>
              <a:t>facilités</a:t>
            </a:r>
          </a:p>
          <a:p>
            <a:endParaRPr lang="fr-CA" altLang="fr-FR" sz="1400" dirty="0" smtClean="0"/>
          </a:p>
          <a:p>
            <a:r>
              <a:rPr lang="fr-CA" altLang="fr-FR" sz="1600" dirty="0"/>
              <a:t>Intervenant </a:t>
            </a:r>
            <a:r>
              <a:rPr lang="fr-CA" altLang="fr-FR" sz="1600" dirty="0" smtClean="0"/>
              <a:t>pivot qui </a:t>
            </a:r>
            <a:r>
              <a:rPr lang="fr-CA" altLang="fr-FR" sz="1600" dirty="0"/>
              <a:t>suit </a:t>
            </a:r>
            <a:r>
              <a:rPr lang="fr-CA" altLang="fr-FR" sz="1600" dirty="0" smtClean="0"/>
              <a:t>la personne</a:t>
            </a:r>
          </a:p>
          <a:p>
            <a:endParaRPr lang="fr-CA" altLang="fr-FR" sz="1400" dirty="0" smtClean="0"/>
          </a:p>
          <a:p>
            <a:r>
              <a:rPr lang="fr-CA" altLang="fr-FR" sz="1600" dirty="0"/>
              <a:t>Le système s’adapte, pas </a:t>
            </a:r>
            <a:r>
              <a:rPr lang="fr-CA" altLang="fr-FR" sz="1600" dirty="0" smtClean="0"/>
              <a:t>la personne</a:t>
            </a:r>
          </a:p>
          <a:p>
            <a:endParaRPr lang="fr-CA" altLang="fr-FR" sz="1400" dirty="0" smtClean="0"/>
          </a:p>
          <a:p>
            <a:r>
              <a:rPr lang="fr-CA" altLang="fr-FR" sz="1600" dirty="0"/>
              <a:t>Intégration de la </a:t>
            </a:r>
            <a:r>
              <a:rPr lang="fr-CA" altLang="fr-FR" sz="1600" dirty="0" smtClean="0"/>
              <a:t>1</a:t>
            </a:r>
            <a:r>
              <a:rPr lang="fr-CA" altLang="fr-FR" sz="1600" baseline="30000" dirty="0" smtClean="0"/>
              <a:t>ère</a:t>
            </a:r>
            <a:r>
              <a:rPr lang="fr-CA" altLang="fr-FR" sz="1600" dirty="0" smtClean="0"/>
              <a:t>, </a:t>
            </a:r>
            <a:r>
              <a:rPr lang="fr-CA" altLang="fr-FR" sz="1600" dirty="0"/>
              <a:t>2</a:t>
            </a:r>
            <a:r>
              <a:rPr lang="fr-CA" altLang="fr-FR" sz="1600" baseline="30000" dirty="0"/>
              <a:t>e</a:t>
            </a:r>
            <a:r>
              <a:rPr lang="fr-CA" altLang="fr-FR" sz="1600" dirty="0"/>
              <a:t> et troisième </a:t>
            </a:r>
            <a:r>
              <a:rPr lang="fr-CA" altLang="fr-FR" sz="1600" dirty="0" smtClean="0"/>
              <a:t>lignes </a:t>
            </a:r>
            <a:endParaRPr lang="fr-CA" altLang="fr-FR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2051720" y="4890824"/>
            <a:ext cx="5327186" cy="1058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2400" b="1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2400" b="1" dirty="0"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51720" y="5004553"/>
            <a:ext cx="5327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b="1" dirty="0">
                <a:solidFill>
                  <a:schemeClr val="bg1"/>
                </a:solidFill>
              </a:rPr>
              <a:t>Valorisation de la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b="1" dirty="0" smtClean="0">
                <a:solidFill>
                  <a:schemeClr val="bg1"/>
                </a:solidFill>
              </a:rPr>
              <a:t>réadaptation</a:t>
            </a:r>
            <a:endParaRPr lang="fr-CA" sz="2400" b="1" dirty="0">
              <a:solidFill>
                <a:schemeClr val="bg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27584" y="2159166"/>
            <a:ext cx="360040" cy="360040"/>
          </a:xfrm>
          <a:prstGeom prst="ellipse">
            <a:avLst/>
          </a:prstGeom>
          <a:solidFill>
            <a:srgbClr val="3080C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863588" y="21545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1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27584" y="2608924"/>
            <a:ext cx="360040" cy="360040"/>
          </a:xfrm>
          <a:prstGeom prst="ellipse">
            <a:avLst/>
          </a:prstGeom>
          <a:solidFill>
            <a:srgbClr val="3080C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ZoneTexte 24"/>
          <p:cNvSpPr txBox="1"/>
          <p:nvPr/>
        </p:nvSpPr>
        <p:spPr>
          <a:xfrm>
            <a:off x="863588" y="26042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827584" y="3044657"/>
            <a:ext cx="360040" cy="360040"/>
          </a:xfrm>
          <a:prstGeom prst="ellipse">
            <a:avLst/>
          </a:prstGeom>
          <a:solidFill>
            <a:srgbClr val="3080C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ZoneTexte 26"/>
          <p:cNvSpPr txBox="1"/>
          <p:nvPr/>
        </p:nvSpPr>
        <p:spPr>
          <a:xfrm>
            <a:off x="863588" y="30400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Ellipse 28"/>
          <p:cNvSpPr/>
          <p:nvPr/>
        </p:nvSpPr>
        <p:spPr>
          <a:xfrm>
            <a:off x="827584" y="3480390"/>
            <a:ext cx="360040" cy="360040"/>
          </a:xfrm>
          <a:prstGeom prst="ellipse">
            <a:avLst/>
          </a:prstGeom>
          <a:solidFill>
            <a:srgbClr val="3080C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ZoneTexte 29"/>
          <p:cNvSpPr txBox="1"/>
          <p:nvPr/>
        </p:nvSpPr>
        <p:spPr>
          <a:xfrm>
            <a:off x="863588" y="34757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Ellipse 30"/>
          <p:cNvSpPr/>
          <p:nvPr/>
        </p:nvSpPr>
        <p:spPr>
          <a:xfrm>
            <a:off x="827584" y="3916123"/>
            <a:ext cx="360040" cy="360040"/>
          </a:xfrm>
          <a:prstGeom prst="ellipse">
            <a:avLst/>
          </a:prstGeom>
          <a:solidFill>
            <a:srgbClr val="3080C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ZoneTexte 31"/>
          <p:cNvSpPr txBox="1"/>
          <p:nvPr/>
        </p:nvSpPr>
        <p:spPr>
          <a:xfrm>
            <a:off x="863588" y="39114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38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1547664" y="2492896"/>
            <a:ext cx="608488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3600" b="1" dirty="0" smtClean="0">
                <a:solidFill>
                  <a:srgbClr val="0070C0"/>
                </a:solidFill>
                <a:latin typeface="Kozuka Gothic Pro H" pitchFamily="34" charset="-128"/>
                <a:ea typeface="Kozuka Gothic Pro H" pitchFamily="34" charset="-128"/>
              </a:rPr>
              <a:t>L’audace réussit à ceux qui savent profiter des occasions</a:t>
            </a:r>
            <a:endParaRPr lang="fr-CA" sz="3600" dirty="0">
              <a:solidFill>
                <a:srgbClr val="0070C0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629141" y="4751278"/>
            <a:ext cx="5788221" cy="144016"/>
            <a:chOff x="1610616" y="4509120"/>
            <a:chExt cx="5788221" cy="144016"/>
          </a:xfrm>
        </p:grpSpPr>
        <p:sp>
          <p:nvSpPr>
            <p:cNvPr id="6" name="Ellipse 5"/>
            <p:cNvSpPr/>
            <p:nvPr/>
          </p:nvSpPr>
          <p:spPr>
            <a:xfrm>
              <a:off x="421237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Ellipse 8"/>
            <p:cNvSpPr/>
            <p:nvPr/>
          </p:nvSpPr>
          <p:spPr>
            <a:xfrm>
              <a:off x="4428402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Ellipse 9"/>
            <p:cNvSpPr/>
            <p:nvPr/>
          </p:nvSpPr>
          <p:spPr>
            <a:xfrm>
              <a:off x="464400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1610616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932040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1629141" y="1809198"/>
            <a:ext cx="5788221" cy="144016"/>
            <a:chOff x="1610616" y="4509120"/>
            <a:chExt cx="5788221" cy="144016"/>
          </a:xfrm>
        </p:grpSpPr>
        <p:sp>
          <p:nvSpPr>
            <p:cNvPr id="16" name="Ellipse 15"/>
            <p:cNvSpPr/>
            <p:nvPr/>
          </p:nvSpPr>
          <p:spPr>
            <a:xfrm>
              <a:off x="421237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428402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64400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1610616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932040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solidFill>
                  <a:srgbClr val="898989"/>
                </a:solidFill>
              </a:rPr>
              <a:t>39</a:t>
            </a:r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60BE4-6C8A-DE48-8F3A-801903846E75}" type="slidenum">
              <a:rPr lang="fr-CA" altLang="fr-FR" smtClean="0"/>
              <a:pPr>
                <a:defRPr/>
              </a:pPr>
              <a:t>4</a:t>
            </a:fld>
            <a:endParaRPr lang="fr-CA" alt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5" r="9859"/>
          <a:stretch/>
        </p:blipFill>
        <p:spPr>
          <a:xfrm>
            <a:off x="-108520" y="0"/>
            <a:ext cx="928903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539552" y="1974308"/>
            <a:ext cx="4355976" cy="4355976"/>
          </a:xfrm>
          <a:prstGeom prst="ellipse">
            <a:avLst/>
          </a:prstGeom>
          <a:solidFill>
            <a:srgbClr val="3080C3">
              <a:alpha val="18039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539552" y="2406356"/>
            <a:ext cx="3923928" cy="3923928"/>
          </a:xfrm>
          <a:prstGeom prst="ellipse">
            <a:avLst/>
          </a:prstGeom>
          <a:solidFill>
            <a:srgbClr val="2B80C3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849828" y="3596823"/>
            <a:ext cx="3303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sz="2400" b="1" dirty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Pour savoir où l’on va, il faut savoir d’où l’on vient</a:t>
            </a:r>
            <a:endParaRPr lang="fr-CA" sz="2400" dirty="0">
              <a:solidFill>
                <a:schemeClr val="bg1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89347" y="4969659"/>
            <a:ext cx="3024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600" dirty="0">
                <a:solidFill>
                  <a:schemeClr val="bg1"/>
                </a:solidFill>
                <a:latin typeface="Freestyle Script" panose="030804020302050B0404" pitchFamily="66" charset="0"/>
                <a:ea typeface="Kozuka Gothic Pro EL" panose="020B0200000000000000" pitchFamily="34" charset="-128"/>
              </a:rPr>
              <a:t>Petite histoire du réseau de </a:t>
            </a:r>
            <a:r>
              <a:rPr lang="fr-CA" sz="1600" dirty="0" smtClean="0">
                <a:solidFill>
                  <a:schemeClr val="bg1"/>
                </a:solidFill>
                <a:latin typeface="Freestyle Script" panose="030804020302050B0404" pitchFamily="66" charset="0"/>
                <a:ea typeface="Kozuka Gothic Pro EL" panose="020B0200000000000000" pitchFamily="34" charset="-128"/>
              </a:rPr>
              <a:t>la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89347" y="5138910"/>
            <a:ext cx="3024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600" dirty="0" smtClean="0">
                <a:solidFill>
                  <a:schemeClr val="bg1"/>
                </a:solidFill>
                <a:latin typeface="Freestyle Script" panose="030804020302050B0404" pitchFamily="66" charset="0"/>
                <a:ea typeface="Kozuka Gothic Pro EL" panose="020B0200000000000000" pitchFamily="34" charset="-128"/>
              </a:rPr>
              <a:t>réadaptation </a:t>
            </a:r>
            <a:r>
              <a:rPr lang="fr-CA" sz="1600" dirty="0">
                <a:solidFill>
                  <a:schemeClr val="bg1"/>
                </a:solidFill>
                <a:latin typeface="Freestyle Script" panose="030804020302050B0404" pitchFamily="66" charset="0"/>
                <a:ea typeface="Kozuka Gothic Pro EL" panose="020B0200000000000000" pitchFamily="34" charset="-128"/>
              </a:rPr>
              <a:t>au Québec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11560" y="382587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CA" sz="2800" b="1" dirty="0" smtClean="0">
                <a:solidFill>
                  <a:schemeClr val="bg1"/>
                </a:solidFill>
                <a:latin typeface="+mj-lt"/>
                <a:ea typeface="Kozuka Gothic Pr6N H" pitchFamily="34" charset="-128"/>
                <a:cs typeface="+mj-cs"/>
              </a:rPr>
              <a:t>Défis et opportunités, c’est selon  </a:t>
            </a:r>
            <a:endParaRPr lang="fr-CA" sz="2800" b="1" dirty="0">
              <a:solidFill>
                <a:schemeClr val="bg1"/>
              </a:solidFill>
              <a:latin typeface="+mj-lt"/>
              <a:ea typeface="Kozuka Gothic Pr6N H" pitchFamily="34" charset="-128"/>
              <a:cs typeface="+mj-cs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730250" y="1381125"/>
            <a:ext cx="8229600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latin typeface="+mj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dirty="0">
                <a:latin typeface="+mj-lt"/>
              </a:rPr>
              <a:t>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1485" y="1846501"/>
            <a:ext cx="3670515" cy="3384376"/>
          </a:xfrm>
          <a:prstGeom prst="roundRect">
            <a:avLst/>
          </a:prstGeom>
          <a:solidFill>
            <a:srgbClr val="C6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0664" name="ZoneTexte 1"/>
          <p:cNvSpPr txBox="1">
            <a:spLocks noChangeArrowheads="1"/>
          </p:cNvSpPr>
          <p:nvPr/>
        </p:nvSpPr>
        <p:spPr bwMode="auto">
          <a:xfrm>
            <a:off x="1223911" y="2676678"/>
            <a:ext cx="32229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600" dirty="0" smtClean="0"/>
              <a:t>Comprendre la nouvelle organisation des services 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600" dirty="0" smtClean="0"/>
              <a:t>Assumer son rôle de partenaire 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600" dirty="0" smtClean="0"/>
              <a:t>Augmenter son imputabilité dans son processus clinique, mais aussi dans l’organisation des services</a:t>
            </a:r>
            <a:endParaRPr lang="fr-CA" altLang="fr-FR" sz="1600" dirty="0"/>
          </a:p>
        </p:txBody>
      </p:sp>
      <p:sp>
        <p:nvSpPr>
          <p:cNvPr id="32" name="ZoneTexte 1"/>
          <p:cNvSpPr txBox="1">
            <a:spLocks noChangeArrowheads="1"/>
          </p:cNvSpPr>
          <p:nvPr/>
        </p:nvSpPr>
        <p:spPr bwMode="auto">
          <a:xfrm>
            <a:off x="1126005" y="2131927"/>
            <a:ext cx="3166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800" b="1" dirty="0" smtClean="0"/>
              <a:t>Clientèle </a:t>
            </a:r>
            <a:endParaRPr lang="fr-CA" altLang="fr-FR" sz="18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4791017" y="1844824"/>
            <a:ext cx="3670515" cy="3384376"/>
          </a:xfrm>
          <a:prstGeom prst="roundRect">
            <a:avLst/>
          </a:prstGeom>
          <a:solidFill>
            <a:srgbClr val="C6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ZoneTexte 1"/>
          <p:cNvSpPr txBox="1">
            <a:spLocks noChangeArrowheads="1"/>
          </p:cNvSpPr>
          <p:nvPr/>
        </p:nvSpPr>
        <p:spPr bwMode="auto">
          <a:xfrm>
            <a:off x="4791017" y="2126363"/>
            <a:ext cx="3670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800" b="1" dirty="0" smtClean="0"/>
              <a:t>Intervenant </a:t>
            </a:r>
            <a:endParaRPr lang="fr-CA" altLang="fr-FR" sz="1800" b="1" dirty="0"/>
          </a:p>
        </p:txBody>
      </p:sp>
      <p:sp>
        <p:nvSpPr>
          <p:cNvPr id="33" name="ZoneTexte 1"/>
          <p:cNvSpPr txBox="1">
            <a:spLocks noChangeArrowheads="1"/>
          </p:cNvSpPr>
          <p:nvPr/>
        </p:nvSpPr>
        <p:spPr bwMode="auto">
          <a:xfrm>
            <a:off x="5112059" y="2676094"/>
            <a:ext cx="302842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 smtClean="0"/>
              <a:t>Comprendre le fonctionnement du continuum de services 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 smtClean="0"/>
              <a:t>Adapter son nouveau rôle de clinicien partenaire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 smtClean="0"/>
              <a:t>Apprendre à reconnaître le savoir expérientiel de l’usager, de ses proches et </a:t>
            </a:r>
            <a:r>
              <a:rPr lang="fr-CA" altLang="fr-FR" sz="1400" dirty="0"/>
              <a:t>d</a:t>
            </a:r>
            <a:r>
              <a:rPr lang="fr-CA" altLang="fr-FR" sz="1400" dirty="0" smtClean="0"/>
              <a:t>es partenaires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 smtClean="0"/>
              <a:t>Accroître son imputabilité envers la personne et dans l’organisation des services </a:t>
            </a:r>
          </a:p>
        </p:txBody>
      </p:sp>
      <p:sp>
        <p:nvSpPr>
          <p:cNvPr id="35" name="ZoneTexte 1"/>
          <p:cNvSpPr txBox="1">
            <a:spLocks noChangeArrowheads="1"/>
          </p:cNvSpPr>
          <p:nvPr/>
        </p:nvSpPr>
        <p:spPr bwMode="auto">
          <a:xfrm>
            <a:off x="1223911" y="5564750"/>
            <a:ext cx="674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CA" altLang="fr-FR" sz="2400" b="1" dirty="0" smtClean="0"/>
              <a:t>Devenir un membre actif de cette transformation</a:t>
            </a:r>
            <a:endParaRPr lang="fr-CA" altLang="fr-FR" sz="2400" b="1" dirty="0"/>
          </a:p>
        </p:txBody>
      </p:sp>
      <p:sp>
        <p:nvSpPr>
          <p:cNvPr id="3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E536A-1BE3-BC42-A61D-FA40A74B5DD1}" type="slidenum">
              <a:rPr lang="fr-CA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11560" y="382587"/>
            <a:ext cx="7559675" cy="6477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CA" sz="2800" b="1" dirty="0" smtClean="0">
                <a:solidFill>
                  <a:schemeClr val="bg1"/>
                </a:solidFill>
                <a:latin typeface="+mj-lt"/>
                <a:ea typeface="Kozuka Gothic Pr6N H" pitchFamily="34" charset="-128"/>
                <a:cs typeface="+mj-cs"/>
              </a:rPr>
              <a:t>Défis et opportunités, c’est selon  </a:t>
            </a:r>
            <a:endParaRPr lang="fr-CA" sz="2800" b="1" dirty="0">
              <a:solidFill>
                <a:schemeClr val="bg1"/>
              </a:solidFill>
              <a:latin typeface="+mj-lt"/>
              <a:ea typeface="Kozuka Gothic Pr6N H" pitchFamily="34" charset="-128"/>
              <a:cs typeface="+mj-cs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730250" y="1381125"/>
            <a:ext cx="8229600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latin typeface="+mj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dirty="0">
                <a:latin typeface="+mj-lt"/>
              </a:rPr>
              <a:t>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1485" y="1846501"/>
            <a:ext cx="3670515" cy="3384376"/>
          </a:xfrm>
          <a:prstGeom prst="roundRect">
            <a:avLst/>
          </a:prstGeom>
          <a:solidFill>
            <a:srgbClr val="C6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0664" name="ZoneTexte 1"/>
          <p:cNvSpPr txBox="1">
            <a:spLocks noChangeArrowheads="1"/>
          </p:cNvSpPr>
          <p:nvPr/>
        </p:nvSpPr>
        <p:spPr bwMode="auto">
          <a:xfrm>
            <a:off x="1223911" y="2676678"/>
            <a:ext cx="322290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/>
              <a:t>Comprendre la nouvelle logique </a:t>
            </a:r>
            <a:r>
              <a:rPr lang="fr-CA" altLang="fr-FR" sz="1400" dirty="0" smtClean="0"/>
              <a:t>valorisée </a:t>
            </a:r>
            <a:r>
              <a:rPr lang="fr-CA" altLang="fr-FR" sz="1400" dirty="0"/>
              <a:t>par cette réforme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/>
              <a:t>Participer à la révision du rôle des gestionnaires 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/>
              <a:t>Partager le pouvoir décisionnel avec les employés, les usagers et leurs </a:t>
            </a:r>
            <a:r>
              <a:rPr lang="fr-CA" altLang="fr-FR" sz="1400" dirty="0" smtClean="0"/>
              <a:t>proches et les </a:t>
            </a:r>
            <a:r>
              <a:rPr lang="fr-CA" altLang="fr-FR" sz="1400" dirty="0"/>
              <a:t>partenaires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 smtClean="0"/>
              <a:t>Augmenter son imputabilité </a:t>
            </a:r>
            <a:r>
              <a:rPr lang="fr-CA" altLang="fr-FR" sz="1400" dirty="0"/>
              <a:t>dans l’actualisation des continuum de services et des partenariats</a:t>
            </a:r>
          </a:p>
        </p:txBody>
      </p:sp>
      <p:sp>
        <p:nvSpPr>
          <p:cNvPr id="32" name="ZoneTexte 1"/>
          <p:cNvSpPr txBox="1">
            <a:spLocks noChangeArrowheads="1"/>
          </p:cNvSpPr>
          <p:nvPr/>
        </p:nvSpPr>
        <p:spPr bwMode="auto">
          <a:xfrm>
            <a:off x="1126005" y="2131927"/>
            <a:ext cx="3166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800" b="1" dirty="0"/>
              <a:t>Gestionnaire </a:t>
            </a:r>
            <a:endParaRPr lang="fr-CA" altLang="fr-FR" sz="18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4791017" y="1844824"/>
            <a:ext cx="3670515" cy="3384376"/>
          </a:xfrm>
          <a:prstGeom prst="roundRect">
            <a:avLst/>
          </a:prstGeom>
          <a:solidFill>
            <a:srgbClr val="C6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ZoneTexte 1"/>
          <p:cNvSpPr txBox="1">
            <a:spLocks noChangeArrowheads="1"/>
          </p:cNvSpPr>
          <p:nvPr/>
        </p:nvSpPr>
        <p:spPr bwMode="auto">
          <a:xfrm>
            <a:off x="4791017" y="2126363"/>
            <a:ext cx="3670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800" b="1" dirty="0"/>
              <a:t>Partenaires communautaires et </a:t>
            </a:r>
            <a:endParaRPr lang="fr-CA" altLang="fr-FR" sz="1800" b="1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800" b="1" dirty="0" smtClean="0"/>
              <a:t>des </a:t>
            </a:r>
            <a:r>
              <a:rPr lang="fr-CA" altLang="fr-FR" sz="1800" b="1" dirty="0"/>
              <a:t>autres réseaux</a:t>
            </a:r>
          </a:p>
        </p:txBody>
      </p:sp>
      <p:sp>
        <p:nvSpPr>
          <p:cNvPr id="33" name="ZoneTexte 1"/>
          <p:cNvSpPr txBox="1">
            <a:spLocks noChangeArrowheads="1"/>
          </p:cNvSpPr>
          <p:nvPr/>
        </p:nvSpPr>
        <p:spPr bwMode="auto">
          <a:xfrm>
            <a:off x="5112059" y="2924944"/>
            <a:ext cx="30284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/>
              <a:t>Comprendre la nouvelle organisation de services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/>
              <a:t>Comprendre leur nouveau rôle</a:t>
            </a:r>
          </a:p>
          <a:p>
            <a:pPr marL="285750" indent="-285750"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CA" altLang="fr-FR" sz="1400" dirty="0"/>
              <a:t>Travailler avec de nouveaux interlocuteurs et dans le cadre de nouveaux processus</a:t>
            </a:r>
          </a:p>
        </p:txBody>
      </p:sp>
      <p:sp>
        <p:nvSpPr>
          <p:cNvPr id="35" name="ZoneTexte 1"/>
          <p:cNvSpPr txBox="1">
            <a:spLocks noChangeArrowheads="1"/>
          </p:cNvSpPr>
          <p:nvPr/>
        </p:nvSpPr>
        <p:spPr bwMode="auto">
          <a:xfrm>
            <a:off x="1223911" y="5564750"/>
            <a:ext cx="674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CA" altLang="fr-FR" sz="2400" b="1" dirty="0" smtClean="0"/>
              <a:t>Devenir un membre actif de cette transformation</a:t>
            </a:r>
            <a:endParaRPr lang="fr-CA" altLang="fr-FR" sz="2400" b="1" dirty="0"/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E536A-1BE3-BC42-A61D-FA40A74B5DD1}" type="slidenum">
              <a:rPr lang="fr-CA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/>
        </p:blipFill>
        <p:spPr>
          <a:xfrm>
            <a:off x="0" y="692694"/>
            <a:ext cx="9144000" cy="5445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6957" y="692695"/>
            <a:ext cx="9257914" cy="54451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/>
        </p:nvSpPr>
        <p:spPr>
          <a:xfrm>
            <a:off x="539552" y="2348880"/>
            <a:ext cx="3981404" cy="3981404"/>
          </a:xfrm>
          <a:prstGeom prst="ellipse">
            <a:avLst/>
          </a:prstGeom>
          <a:solidFill>
            <a:srgbClr val="3080C3">
              <a:alpha val="18039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539552" y="2852936"/>
            <a:ext cx="3477348" cy="3477348"/>
          </a:xfrm>
          <a:prstGeom prst="ellipse">
            <a:avLst/>
          </a:prstGeom>
          <a:solidFill>
            <a:srgbClr val="2B80C3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990122" y="4064667"/>
            <a:ext cx="28436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400" dirty="0" smtClean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Seul on va plus vite. </a:t>
            </a:r>
          </a:p>
          <a:p>
            <a:pPr>
              <a:defRPr/>
            </a:pPr>
            <a:r>
              <a:rPr lang="fr-CA" sz="24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Ensemble, on va plus loin.</a:t>
            </a:r>
            <a:endParaRPr lang="fr-CA" sz="2400" dirty="0">
              <a:solidFill>
                <a:schemeClr val="bg1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2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1692097" y="2198084"/>
            <a:ext cx="60848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36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Pour </a:t>
            </a:r>
            <a:r>
              <a:rPr lang="fr-CA" sz="3600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s’améliorer il faut changer.  P</a:t>
            </a:r>
            <a:r>
              <a:rPr lang="fr-CA" sz="36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our </a:t>
            </a:r>
            <a:r>
              <a:rPr lang="fr-CA" sz="3600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être parfait il </a:t>
            </a:r>
            <a:r>
              <a:rPr lang="fr-CA" sz="36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faut donc </a:t>
            </a:r>
            <a:r>
              <a:rPr lang="fr-CA" sz="3600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avoir </a:t>
            </a:r>
            <a:r>
              <a:rPr lang="fr-CA" sz="3600" dirty="0" smtClean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changé </a:t>
            </a:r>
            <a:r>
              <a:rPr lang="fr-CA" sz="3600" dirty="0">
                <a:solidFill>
                  <a:srgbClr val="3080C3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souvent.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629141" y="4751278"/>
            <a:ext cx="5788221" cy="144016"/>
            <a:chOff x="1610616" y="4509120"/>
            <a:chExt cx="5788221" cy="144016"/>
          </a:xfrm>
        </p:grpSpPr>
        <p:sp>
          <p:nvSpPr>
            <p:cNvPr id="6" name="Ellipse 5"/>
            <p:cNvSpPr/>
            <p:nvPr/>
          </p:nvSpPr>
          <p:spPr>
            <a:xfrm>
              <a:off x="421237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Ellipse 8"/>
            <p:cNvSpPr/>
            <p:nvPr/>
          </p:nvSpPr>
          <p:spPr>
            <a:xfrm>
              <a:off x="4428402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Ellipse 9"/>
            <p:cNvSpPr/>
            <p:nvPr/>
          </p:nvSpPr>
          <p:spPr>
            <a:xfrm>
              <a:off x="464400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1610616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932040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1629141" y="1809198"/>
            <a:ext cx="5788221" cy="144016"/>
            <a:chOff x="1610616" y="4509120"/>
            <a:chExt cx="5788221" cy="144016"/>
          </a:xfrm>
        </p:grpSpPr>
        <p:sp>
          <p:nvSpPr>
            <p:cNvPr id="16" name="Ellipse 15"/>
            <p:cNvSpPr/>
            <p:nvPr/>
          </p:nvSpPr>
          <p:spPr>
            <a:xfrm>
              <a:off x="421237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428402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644008" y="450912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1610616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932040" y="4581128"/>
              <a:ext cx="2466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5508105" y="4167178"/>
            <a:ext cx="1909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400" dirty="0" smtClean="0">
                <a:solidFill>
                  <a:srgbClr val="0070C0"/>
                </a:solidFill>
                <a:latin typeface="Freestyle Script" panose="030804020302050B0404" pitchFamily="66" charset="0"/>
                <a:ea typeface="Kozuka Gothic Pro EL" panose="020B0200000000000000" pitchFamily="34" charset="-128"/>
              </a:rPr>
              <a:t>- Winston Churchill</a:t>
            </a:r>
            <a:endParaRPr lang="fr-FR" altLang="fr-FR" sz="2400" dirty="0"/>
          </a:p>
        </p:txBody>
      </p:sp>
      <p:sp>
        <p:nvSpPr>
          <p:cNvPr id="2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E536A-1BE3-BC42-A61D-FA40A74B5DD1}" type="slidenum">
              <a:rPr lang="fr-CA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fr-CA" altLang="fr-F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Image 17" descr="Page_titre_PPT_Template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689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re 1"/>
          <p:cNvSpPr>
            <a:spLocks noGrp="1"/>
          </p:cNvSpPr>
          <p:nvPr>
            <p:ph type="ctrTitle"/>
          </p:nvPr>
        </p:nvSpPr>
        <p:spPr>
          <a:xfrm>
            <a:off x="0" y="2892425"/>
            <a:ext cx="9144000" cy="1371600"/>
          </a:xfrm>
        </p:spPr>
        <p:txBody>
          <a:bodyPr/>
          <a:lstStyle/>
          <a:p>
            <a:pPr eaLnBrk="1" hangingPunct="1">
              <a:lnSpc>
                <a:spcPts val="4400"/>
              </a:lnSpc>
            </a:pPr>
            <a:r>
              <a:rPr lang="fr-CA" altLang="fr-FR" b="1" dirty="0">
                <a:solidFill>
                  <a:schemeClr val="bg1"/>
                </a:solidFill>
                <a:ea typeface="Kozuka Gothic Pr6N H" charset="0"/>
              </a:rPr>
              <a:t>Période </a:t>
            </a:r>
            <a:r>
              <a:rPr lang="fr-CA" altLang="fr-FR" b="1" dirty="0" smtClean="0">
                <a:solidFill>
                  <a:schemeClr val="bg1"/>
                </a:solidFill>
                <a:ea typeface="Kozuka Gothic Pr6N H" charset="0"/>
              </a:rPr>
              <a:t>d’échanges</a:t>
            </a:r>
            <a:endParaRPr lang="fr-CA" altLang="fr-FR" b="1" dirty="0">
              <a:solidFill>
                <a:schemeClr val="bg1"/>
              </a:solidFill>
              <a:ea typeface="Kozuka Gothic Pr6N H" charset="0"/>
            </a:endParaRPr>
          </a:p>
        </p:txBody>
      </p:sp>
      <p:pic>
        <p:nvPicPr>
          <p:cNvPr id="74756" name="Image 5" descr="CIUSSS_Centre_Sud_Montreal_i2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582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0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24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E536A-1BE3-BC42-A61D-FA40A74B5DD1}" type="slidenum">
              <a:rPr lang="fr-CA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200" dirty="0">
              <a:solidFill>
                <a:srgbClr val="898989"/>
              </a:solidFill>
            </a:endParaRPr>
          </a:p>
        </p:txBody>
      </p:sp>
      <p:sp>
        <p:nvSpPr>
          <p:cNvPr id="7" name="Pentagone 6"/>
          <p:cNvSpPr/>
          <p:nvPr/>
        </p:nvSpPr>
        <p:spPr>
          <a:xfrm rot="10800000">
            <a:off x="6875463" y="0"/>
            <a:ext cx="2268537" cy="141287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15" name="Rectangle à coins arrondis 14"/>
          <p:cNvSpPr/>
          <p:nvPr/>
        </p:nvSpPr>
        <p:spPr>
          <a:xfrm>
            <a:off x="467544" y="1700808"/>
            <a:ext cx="3672408" cy="1008112"/>
          </a:xfrm>
          <a:prstGeom prst="roundRect">
            <a:avLst/>
          </a:prstGeom>
          <a:solidFill>
            <a:srgbClr val="3080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à coins arrondis 19"/>
          <p:cNvSpPr/>
          <p:nvPr/>
        </p:nvSpPr>
        <p:spPr>
          <a:xfrm>
            <a:off x="539552" y="3933056"/>
            <a:ext cx="8192335" cy="1498217"/>
          </a:xfrm>
          <a:prstGeom prst="roundRect">
            <a:avLst/>
          </a:prstGeom>
          <a:solidFill>
            <a:srgbClr val="3080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3779912" y="3861048"/>
            <a:ext cx="1547269" cy="1547269"/>
          </a:xfrm>
          <a:prstGeom prst="ellipse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spc="-150" dirty="0" smtClean="0"/>
              <a:t>1960 à 1970</a:t>
            </a:r>
            <a:endParaRPr lang="fr-CA" b="1" spc="-150" dirty="0"/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827584" y="4149080"/>
            <a:ext cx="30243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Loi des hôpitaux</a:t>
            </a:r>
          </a:p>
          <a:p>
            <a:pPr marL="285750" indent="-28575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État providence</a:t>
            </a:r>
          </a:p>
          <a:p>
            <a:pPr marL="285750" indent="-28575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Modèle biomédical</a:t>
            </a:r>
          </a:p>
          <a:p>
            <a:pPr marL="285750" indent="-28575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Loi sur les soins médicaux</a:t>
            </a:r>
            <a:endParaRPr lang="fr-FR" altLang="fr-FR" sz="1600" spc="-150" dirty="0"/>
          </a:p>
        </p:txBody>
      </p:sp>
      <p:sp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5652120" y="4149080"/>
            <a:ext cx="275268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lnSpc>
                <a:spcPts val="1600"/>
              </a:lnSpc>
              <a:spcBef>
                <a:spcPts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Élargissement de l’assurance hospitalisation</a:t>
            </a:r>
          </a:p>
          <a:p>
            <a:pPr marL="285750" indent="-285750">
              <a:lnSpc>
                <a:spcPts val="1600"/>
              </a:lnSpc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1</a:t>
            </a:r>
            <a:r>
              <a:rPr lang="fr-FR" altLang="fr-FR" sz="1600" spc="-150" baseline="30000" dirty="0" smtClean="0"/>
              <a:t>er</a:t>
            </a:r>
            <a:r>
              <a:rPr lang="fr-FR" altLang="fr-FR" sz="1600" spc="-150" dirty="0" smtClean="0"/>
              <a:t> pas vers le développement des centres de réadaptation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215799"/>
            <a:ext cx="9144000" cy="72008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0" y="336525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spc="-150" dirty="0" smtClean="0">
                <a:solidFill>
                  <a:schemeClr val="bg1"/>
                </a:solidFill>
              </a:rPr>
              <a:t>Réseau de la santé</a:t>
            </a:r>
            <a:endParaRPr lang="fr-CA" sz="2400" b="1" spc="-15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63988" y="382691"/>
            <a:ext cx="468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/>
                </a:solidFill>
              </a:rPr>
              <a:t>Réseau CRDP</a:t>
            </a:r>
            <a:endParaRPr lang="fr-CA" sz="2400" b="1" dirty="0">
              <a:solidFill>
                <a:schemeClr val="bg1"/>
              </a:solidFill>
            </a:endParaRPr>
          </a:p>
        </p:txBody>
      </p:sp>
      <p:sp>
        <p:nvSpPr>
          <p:cNvPr id="10243" name="ZoneTexte 5"/>
          <p:cNvSpPr txBox="1">
            <a:spLocks noChangeArrowheads="1"/>
          </p:cNvSpPr>
          <p:nvPr/>
        </p:nvSpPr>
        <p:spPr bwMode="auto">
          <a:xfrm>
            <a:off x="850561" y="1891223"/>
            <a:ext cx="26436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spc="-150" dirty="0" smtClean="0"/>
              <a:t>Hôpitaux </a:t>
            </a:r>
            <a:r>
              <a:rPr lang="fr-FR" altLang="fr-FR" sz="1600" spc="-150" dirty="0"/>
              <a:t>gérés par des </a:t>
            </a:r>
            <a:r>
              <a:rPr lang="fr-FR" altLang="fr-FR" sz="1600" spc="-150" dirty="0" smtClean="0"/>
              <a:t>congrégations</a:t>
            </a:r>
            <a:endParaRPr lang="fr-FR" altLang="fr-FR" sz="1600" spc="-150" dirty="0"/>
          </a:p>
        </p:txBody>
      </p:sp>
      <p:sp>
        <p:nvSpPr>
          <p:cNvPr id="8" name="Ellipse 7"/>
          <p:cNvSpPr/>
          <p:nvPr/>
        </p:nvSpPr>
        <p:spPr>
          <a:xfrm>
            <a:off x="3779912" y="1412776"/>
            <a:ext cx="1547269" cy="1547269"/>
          </a:xfrm>
          <a:prstGeom prst="ellipse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spc="-150" dirty="0" smtClean="0"/>
              <a:t>Avant </a:t>
            </a:r>
          </a:p>
          <a:p>
            <a:pPr algn="ctr"/>
            <a:r>
              <a:rPr lang="fr-CA" b="1" spc="-150" dirty="0" smtClean="0"/>
              <a:t>1960</a:t>
            </a:r>
            <a:endParaRPr lang="fr-CA" b="1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0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24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E536A-1BE3-BC42-A61D-FA40A74B5DD1}" type="slidenum">
              <a:rPr lang="fr-CA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200" dirty="0">
              <a:solidFill>
                <a:srgbClr val="898989"/>
              </a:solidFill>
            </a:endParaRPr>
          </a:p>
        </p:txBody>
      </p:sp>
      <p:sp>
        <p:nvSpPr>
          <p:cNvPr id="7" name="Pentagone 6"/>
          <p:cNvSpPr/>
          <p:nvPr/>
        </p:nvSpPr>
        <p:spPr>
          <a:xfrm rot="10800000">
            <a:off x="6875463" y="0"/>
            <a:ext cx="2268537" cy="141287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0" name="Rectangle à coins arrondis 19"/>
          <p:cNvSpPr/>
          <p:nvPr/>
        </p:nvSpPr>
        <p:spPr>
          <a:xfrm>
            <a:off x="539552" y="4365104"/>
            <a:ext cx="8192335" cy="1498217"/>
          </a:xfrm>
          <a:prstGeom prst="roundRect">
            <a:avLst/>
          </a:prstGeom>
          <a:solidFill>
            <a:srgbClr val="3080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3779912" y="4293096"/>
            <a:ext cx="1547269" cy="1547269"/>
          </a:xfrm>
          <a:prstGeom prst="ellipse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spc="-150" dirty="0" smtClean="0"/>
              <a:t>1990 à 2000</a:t>
            </a:r>
            <a:endParaRPr lang="fr-CA" b="1" spc="-150" dirty="0"/>
          </a:p>
        </p:txBody>
      </p:sp>
      <p:sp>
        <p:nvSpPr>
          <p:cNvPr id="16" name="Rectangle 15"/>
          <p:cNvSpPr/>
          <p:nvPr/>
        </p:nvSpPr>
        <p:spPr>
          <a:xfrm>
            <a:off x="0" y="215799"/>
            <a:ext cx="9144000" cy="72008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0" y="336525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spc="-150" dirty="0" smtClean="0">
                <a:solidFill>
                  <a:schemeClr val="bg1"/>
                </a:solidFill>
              </a:rPr>
              <a:t>Réseau de la santé</a:t>
            </a:r>
            <a:endParaRPr lang="fr-CA" sz="2400" b="1" spc="-15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63988" y="382691"/>
            <a:ext cx="468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/>
                </a:solidFill>
              </a:rPr>
              <a:t>Réseau CRDP</a:t>
            </a:r>
            <a:endParaRPr lang="fr-CA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584" y="4365104"/>
            <a:ext cx="2944692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Défense accrue des droits des personnes</a:t>
            </a:r>
          </a:p>
          <a:p>
            <a:pPr marL="285750" indent="-285750">
              <a:lnSpc>
                <a:spcPts val="1600"/>
              </a:lnSpc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Nouvelle loi sur la santé et les services sociaux</a:t>
            </a:r>
          </a:p>
          <a:p>
            <a:pPr marL="285750" indent="-285750"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Compression de 1 milliard</a:t>
            </a:r>
          </a:p>
          <a:p>
            <a:pPr marL="285750" indent="-285750"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Déficit Zéro</a:t>
            </a:r>
            <a:endParaRPr lang="fr-FR" altLang="fr-FR" sz="1600" spc="-150" dirty="0"/>
          </a:p>
        </p:txBody>
      </p:sp>
      <p:sp>
        <p:nvSpPr>
          <p:cNvPr id="21" name="Rectangle 20"/>
          <p:cNvSpPr/>
          <p:nvPr/>
        </p:nvSpPr>
        <p:spPr>
          <a:xfrm>
            <a:off x="5652120" y="4653136"/>
            <a:ext cx="2393781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Les CRDP reconnus dans la loi</a:t>
            </a:r>
          </a:p>
          <a:p>
            <a:pPr marL="285750" indent="-285750">
              <a:lnSpc>
                <a:spcPts val="1600"/>
              </a:lnSpc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Publication des orientations                ministérielles en DP</a:t>
            </a:r>
          </a:p>
          <a:p>
            <a:pPr marL="285750" indent="-285750"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Création de AERDPQ</a:t>
            </a:r>
            <a:endParaRPr lang="fr-FR" altLang="fr-FR" sz="1600" spc="-150" dirty="0"/>
          </a:p>
        </p:txBody>
      </p:sp>
      <p:sp>
        <p:nvSpPr>
          <p:cNvPr id="15" name="Ellipse 14"/>
          <p:cNvSpPr/>
          <p:nvPr/>
        </p:nvSpPr>
        <p:spPr>
          <a:xfrm>
            <a:off x="3779912" y="1772816"/>
            <a:ext cx="1547269" cy="1547269"/>
          </a:xfrm>
          <a:prstGeom prst="ellipse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spc="-150" dirty="0" smtClean="0"/>
              <a:t>1970 à 1990</a:t>
            </a:r>
            <a:endParaRPr lang="fr-CA" b="1" spc="-15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95536" y="1844824"/>
            <a:ext cx="8424936" cy="1512168"/>
          </a:xfrm>
          <a:prstGeom prst="roundRect">
            <a:avLst/>
          </a:prstGeom>
          <a:solidFill>
            <a:srgbClr val="3080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683568" y="2348880"/>
            <a:ext cx="3024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spc="-150" dirty="0" smtClean="0"/>
              <a:t>Loi sur la santé et les services sociaux</a:t>
            </a:r>
            <a:endParaRPr lang="fr-FR" altLang="fr-FR" sz="1600" spc="-150" dirty="0"/>
          </a:p>
        </p:txBody>
      </p:sp>
      <p:sp>
        <p:nvSpPr>
          <p:cNvPr id="25" name="ZoneTexte 5"/>
          <p:cNvSpPr txBox="1">
            <a:spLocks noChangeArrowheads="1"/>
          </p:cNvSpPr>
          <p:nvPr/>
        </p:nvSpPr>
        <p:spPr bwMode="auto">
          <a:xfrm>
            <a:off x="5436096" y="1916832"/>
            <a:ext cx="3024336" cy="215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lnSpc>
                <a:spcPts val="1600"/>
              </a:lnSpc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Loi assurant l’exercice des droits des personnes handicapées</a:t>
            </a:r>
          </a:p>
          <a:p>
            <a:pPr marL="285750" indent="-285750">
              <a:lnSpc>
                <a:spcPts val="1600"/>
              </a:lnSpc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/>
              <a:t>Création de </a:t>
            </a:r>
            <a:r>
              <a:rPr lang="fr-FR" altLang="fr-FR" sz="1600" spc="-150" dirty="0" smtClean="0"/>
              <a:t>l’OPHQ</a:t>
            </a:r>
          </a:p>
          <a:p>
            <a:pPr marL="285750" indent="-285750">
              <a:lnSpc>
                <a:spcPts val="1600"/>
              </a:lnSpc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Création </a:t>
            </a:r>
            <a:r>
              <a:rPr lang="fr-FR" altLang="fr-FR" sz="1600" spc="-150" dirty="0"/>
              <a:t>du regroupement des </a:t>
            </a:r>
            <a:r>
              <a:rPr lang="fr-FR" altLang="fr-FR" sz="1600" spc="-150" dirty="0" smtClean="0"/>
              <a:t>CRDP</a:t>
            </a:r>
          </a:p>
          <a:p>
            <a:pPr marL="285750" indent="-285750">
              <a:lnSpc>
                <a:spcPts val="1600"/>
              </a:lnSpc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r>
              <a:rPr lang="fr-FR" altLang="fr-FR" sz="1600" spc="-150" dirty="0" smtClean="0"/>
              <a:t>À part égale_ L’intégration sociale des personnes  handicapée, un défi pour tous</a:t>
            </a:r>
            <a:endParaRPr lang="fr-FR" altLang="fr-FR" sz="1600" spc="-150" dirty="0"/>
          </a:p>
          <a:p>
            <a:pPr marL="285750" indent="-285750">
              <a:lnSpc>
                <a:spcPts val="1600"/>
              </a:lnSpc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endParaRPr lang="fr-FR" altLang="fr-FR" sz="1600" spc="-150" dirty="0"/>
          </a:p>
          <a:p>
            <a:pPr marL="285750" indent="-285750">
              <a:lnSpc>
                <a:spcPts val="1600"/>
              </a:lnSpc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endParaRPr lang="fr-FR" altLang="fr-FR" sz="1600" spc="-150" dirty="0" smtClean="0"/>
          </a:p>
          <a:p>
            <a:pPr marL="285750" indent="-285750">
              <a:lnSpc>
                <a:spcPts val="1600"/>
              </a:lnSpc>
              <a:spcBef>
                <a:spcPct val="0"/>
              </a:spcBef>
              <a:buClr>
                <a:srgbClr val="3080C3"/>
              </a:buClr>
              <a:buFont typeface="Wingdings" panose="05000000000000000000" pitchFamily="2" charset="2"/>
              <a:buChar char="§"/>
            </a:pPr>
            <a:endParaRPr lang="fr-FR" altLang="fr-FR" sz="1600" spc="-150" dirty="0" smtClean="0"/>
          </a:p>
        </p:txBody>
      </p:sp>
    </p:spTree>
    <p:extLst>
      <p:ext uri="{BB962C8B-B14F-4D97-AF65-F5344CB8AC3E}">
        <p14:creationId xmlns:p14="http://schemas.microsoft.com/office/powerpoint/2010/main" val="6087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ZoneTexte 29"/>
          <p:cNvSpPr txBox="1"/>
          <p:nvPr/>
        </p:nvSpPr>
        <p:spPr>
          <a:xfrm>
            <a:off x="3851275" y="1844675"/>
            <a:ext cx="4465638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6600" b="1" dirty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2004</a:t>
            </a:r>
          </a:p>
          <a:p>
            <a:pPr>
              <a:defRPr/>
            </a:pPr>
            <a:r>
              <a:rPr lang="fr-CA" sz="3600" b="1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Création des CSSS</a:t>
            </a:r>
            <a:endParaRPr lang="fr-CA" sz="36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droit 27"/>
          <p:cNvCxnSpPr>
            <a:stCxn id="3" idx="1"/>
            <a:endCxn id="24" idx="5"/>
          </p:cNvCxnSpPr>
          <p:nvPr/>
        </p:nvCxnSpPr>
        <p:spPr>
          <a:xfrm>
            <a:off x="6193482" y="2774851"/>
            <a:ext cx="808038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0"/>
            <a:ext cx="4067175" cy="6858000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" name="Ellipse 1"/>
          <p:cNvSpPr/>
          <p:nvPr/>
        </p:nvSpPr>
        <p:spPr>
          <a:xfrm>
            <a:off x="4806007" y="1412776"/>
            <a:ext cx="1582738" cy="1584325"/>
          </a:xfrm>
          <a:prstGeom prst="ellipse">
            <a:avLst/>
          </a:prstGeom>
          <a:solidFill>
            <a:srgbClr val="3080C3">
              <a:alpha val="6784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6965007" y="2916138"/>
            <a:ext cx="1152525" cy="1152525"/>
          </a:xfrm>
          <a:prstGeom prst="ellipse">
            <a:avLst/>
          </a:prstGeom>
          <a:solidFill>
            <a:srgbClr val="308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6101407" y="4581426"/>
            <a:ext cx="792163" cy="792162"/>
          </a:xfrm>
          <a:prstGeom prst="ellipse">
            <a:avLst/>
          </a:prstGeom>
          <a:solidFill>
            <a:srgbClr val="C6E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ZoneTexte 4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7025" y="1119882"/>
            <a:ext cx="5762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1990</a:t>
            </a:r>
          </a:p>
          <a:p>
            <a:pPr>
              <a:defRPr/>
            </a:pPr>
            <a:endParaRPr lang="fr-CA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489" name="ZoneTexte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85407" y="1719163"/>
            <a:ext cx="1079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4400" b="1" dirty="0"/>
              <a:t>920</a:t>
            </a:r>
            <a:endParaRPr lang="fr-CA" altLang="fr-FR" sz="4400" dirty="0"/>
          </a:p>
        </p:txBody>
      </p:sp>
      <p:sp>
        <p:nvSpPr>
          <p:cNvPr id="20490" name="ZoneTexte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40945" y="2265263"/>
            <a:ext cx="13096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/>
              <a:t>établissements</a:t>
            </a:r>
            <a:endParaRPr lang="fr-CA" altLang="fr-FR" sz="900"/>
          </a:p>
        </p:txBody>
      </p:sp>
      <p:sp>
        <p:nvSpPr>
          <p:cNvPr id="14" name="ZoneTexte 4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61832" y="2611338"/>
            <a:ext cx="1217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31 mars 2003</a:t>
            </a:r>
          </a:p>
        </p:txBody>
      </p:sp>
      <p:sp>
        <p:nvSpPr>
          <p:cNvPr id="20492" name="ZoneTexte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76132" y="3112988"/>
            <a:ext cx="107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3600" b="1">
                <a:solidFill>
                  <a:schemeClr val="bg1"/>
                </a:solidFill>
              </a:rPr>
              <a:t>468</a:t>
            </a:r>
            <a:endParaRPr lang="fr-CA" altLang="fr-FR" sz="3600">
              <a:solidFill>
                <a:schemeClr val="bg1"/>
              </a:solidFill>
            </a:endParaRPr>
          </a:p>
        </p:txBody>
      </p:sp>
      <p:sp>
        <p:nvSpPr>
          <p:cNvPr id="20493" name="ZoneTexte 4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4045" y="3536851"/>
            <a:ext cx="13096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100">
                <a:solidFill>
                  <a:schemeClr val="bg1"/>
                </a:solidFill>
              </a:rPr>
              <a:t>établissements</a:t>
            </a:r>
          </a:p>
        </p:txBody>
      </p:sp>
      <p:sp>
        <p:nvSpPr>
          <p:cNvPr id="19" name="ZoneTexte 4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4870" y="4311551"/>
            <a:ext cx="1287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Automne 2004</a:t>
            </a:r>
          </a:p>
        </p:txBody>
      </p:sp>
      <p:sp>
        <p:nvSpPr>
          <p:cNvPr id="20495" name="ZoneTexte 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28395" y="4729063"/>
            <a:ext cx="785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2800" b="1"/>
              <a:t>182</a:t>
            </a:r>
            <a:endParaRPr lang="fr-CA" altLang="fr-FR" sz="2800"/>
          </a:p>
        </p:txBody>
      </p:sp>
      <p:sp>
        <p:nvSpPr>
          <p:cNvPr id="20496" name="ZoneTexte 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38007" y="4935438"/>
            <a:ext cx="16224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fr-CA" altLang="fr-FR" sz="1100"/>
              <a:t>établissements publics</a:t>
            </a:r>
          </a:p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fr-CA" altLang="fr-FR" sz="1100"/>
              <a:t>avec la création des CSSS</a:t>
            </a:r>
          </a:p>
        </p:txBody>
      </p:sp>
      <p:sp>
        <p:nvSpPr>
          <p:cNvPr id="25" name="Ellipse 24"/>
          <p:cNvSpPr/>
          <p:nvPr/>
        </p:nvSpPr>
        <p:spPr>
          <a:xfrm>
            <a:off x="7534920" y="4103588"/>
            <a:ext cx="80962" cy="79375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6" name="Ellipse 25"/>
          <p:cNvSpPr/>
          <p:nvPr/>
        </p:nvSpPr>
        <p:spPr>
          <a:xfrm>
            <a:off x="6918970" y="4821138"/>
            <a:ext cx="79375" cy="80963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" name="Ellipse 2"/>
          <p:cNvSpPr/>
          <p:nvPr/>
        </p:nvSpPr>
        <p:spPr>
          <a:xfrm>
            <a:off x="6182370" y="2763738"/>
            <a:ext cx="80962" cy="79375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4" name="Ellipse 23"/>
          <p:cNvSpPr/>
          <p:nvPr/>
        </p:nvSpPr>
        <p:spPr>
          <a:xfrm>
            <a:off x="6931670" y="3187601"/>
            <a:ext cx="80962" cy="80962"/>
          </a:xfrm>
          <a:prstGeom prst="ellipse">
            <a:avLst/>
          </a:prstGeom>
          <a:solidFill>
            <a:srgbClr val="2D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31" name="Connecteur droit 30"/>
          <p:cNvCxnSpPr>
            <a:stCxn id="25" idx="3"/>
            <a:endCxn id="26" idx="7"/>
          </p:cNvCxnSpPr>
          <p:nvPr/>
        </p:nvCxnSpPr>
        <p:spPr>
          <a:xfrm flipH="1">
            <a:off x="6987232" y="4171851"/>
            <a:ext cx="558800" cy="661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3" name="ZoneTexte 4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7213" y="600075"/>
            <a:ext cx="2951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2000" dirty="0">
                <a:solidFill>
                  <a:schemeClr val="bg1"/>
                </a:solidFill>
                <a:latin typeface="Kozuka Gothic Pr6N H" charset="0"/>
                <a:ea typeface="Kozuka Gothic Pr6N H" charset="0"/>
              </a:rPr>
              <a:t>L’évolution du système de santé au Québec</a:t>
            </a:r>
          </a:p>
        </p:txBody>
      </p:sp>
      <p:sp>
        <p:nvSpPr>
          <p:cNvPr id="2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898989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760617"/>
          </a:xfrm>
          <a:prstGeom prst="rect">
            <a:avLst/>
          </a:prstGeom>
          <a:solidFill>
            <a:srgbClr val="3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ZoneTexte 4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560" y="764704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bg1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D’une approche </a:t>
            </a:r>
            <a:r>
              <a:rPr lang="fr-FR" altLang="fr-FR" sz="2000" dirty="0" smtClean="0">
                <a:solidFill>
                  <a:schemeClr val="bg1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organisationnelle à </a:t>
            </a:r>
            <a:r>
              <a:rPr lang="fr-FR" altLang="fr-FR" sz="2000" dirty="0">
                <a:solidFill>
                  <a:schemeClr val="bg1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une approche populationnelle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75653"/>
            <a:ext cx="3533606" cy="276799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597363" y="2204864"/>
            <a:ext cx="3326566" cy="360040"/>
          </a:xfrm>
          <a:prstGeom prst="roundRect">
            <a:avLst/>
          </a:prstGeom>
          <a:solidFill>
            <a:srgbClr val="E0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597362" y="2204864"/>
            <a:ext cx="34820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fr-FR" b="1" dirty="0"/>
              <a:t>Principes fondamentaux des CSSS</a:t>
            </a:r>
          </a:p>
          <a:p>
            <a:endParaRPr lang="fr-CA" sz="1400" dirty="0" smtClean="0"/>
          </a:p>
          <a:p>
            <a:endParaRPr lang="fr-CA" altLang="fr-FR" sz="1400" dirty="0" smtClean="0"/>
          </a:p>
          <a:p>
            <a:r>
              <a:rPr lang="fr-CA" altLang="fr-FR" sz="1400" dirty="0" smtClean="0"/>
              <a:t>La </a:t>
            </a:r>
            <a:r>
              <a:rPr lang="fr-CA" altLang="fr-FR" sz="1400" b="1" dirty="0"/>
              <a:t>responsabilité populationnelle</a:t>
            </a:r>
            <a:r>
              <a:rPr lang="fr-CA" altLang="fr-FR" sz="1400" dirty="0"/>
              <a:t>, selon laquelle les CSSS n’ont plus la seule responsabilité de répondre à la clientèle qui les consultent, mais doivent aussi être </a:t>
            </a:r>
            <a:r>
              <a:rPr lang="fr-CA" altLang="fr-FR" sz="1400" b="1" dirty="0"/>
              <a:t>préoccupés de la santé d’une population résidente</a:t>
            </a:r>
            <a:r>
              <a:rPr lang="fr-CA" altLang="fr-FR" sz="1400" dirty="0" smtClean="0"/>
              <a:t>.</a:t>
            </a:r>
          </a:p>
          <a:p>
            <a:endParaRPr lang="fr-CA" altLang="fr-FR" sz="1400" dirty="0"/>
          </a:p>
          <a:p>
            <a:r>
              <a:rPr lang="fr-CA" altLang="fr-FR" sz="1400" dirty="0" smtClean="0"/>
              <a:t>La hiérarchisation des services, qui vise à garantir </a:t>
            </a:r>
            <a:r>
              <a:rPr lang="fr-CA" altLang="fr-FR" sz="1400" dirty="0"/>
              <a:t>une </a:t>
            </a:r>
            <a:r>
              <a:rPr lang="fr-CA" altLang="fr-FR" sz="1400" b="1" dirty="0"/>
              <a:t>meilleure complémentarité </a:t>
            </a:r>
            <a:r>
              <a:rPr lang="fr-CA" altLang="fr-FR" sz="1400" dirty="0"/>
              <a:t>des </a:t>
            </a:r>
            <a:r>
              <a:rPr lang="fr-CA" altLang="fr-FR" sz="1400" dirty="0" smtClean="0"/>
              <a:t>services et à </a:t>
            </a:r>
            <a:r>
              <a:rPr lang="fr-CA" altLang="fr-FR" sz="1400" b="1" dirty="0" smtClean="0"/>
              <a:t>faciliter </a:t>
            </a:r>
            <a:r>
              <a:rPr lang="fr-CA" altLang="fr-FR" sz="1400" b="1" dirty="0"/>
              <a:t>le cheminement de </a:t>
            </a:r>
            <a:r>
              <a:rPr lang="fr-CA" altLang="fr-FR" sz="1400" b="1" dirty="0" smtClean="0"/>
              <a:t>la personne </a:t>
            </a:r>
            <a:r>
              <a:rPr lang="fr-CA" altLang="fr-FR" sz="1400" dirty="0" smtClean="0"/>
              <a:t>entre </a:t>
            </a:r>
            <a:r>
              <a:rPr lang="fr-CA" altLang="fr-FR" sz="1400" dirty="0"/>
              <a:t>les services de 1</a:t>
            </a:r>
            <a:r>
              <a:rPr lang="fr-CA" altLang="fr-FR" sz="1400" baseline="30000" dirty="0"/>
              <a:t>ère</a:t>
            </a:r>
            <a:r>
              <a:rPr lang="fr-CA" altLang="fr-FR" sz="1400" dirty="0"/>
              <a:t>, de 2</a:t>
            </a:r>
            <a:r>
              <a:rPr lang="fr-CA" altLang="fr-FR" sz="1400" baseline="30000" dirty="0"/>
              <a:t>e</a:t>
            </a:r>
            <a:r>
              <a:rPr lang="fr-CA" altLang="fr-FR" sz="1400" dirty="0"/>
              <a:t> et de 3</a:t>
            </a:r>
            <a:r>
              <a:rPr lang="fr-CA" altLang="fr-FR" sz="1400" baseline="30000" dirty="0"/>
              <a:t>e</a:t>
            </a:r>
            <a:r>
              <a:rPr lang="fr-CA" altLang="fr-FR" sz="1400" dirty="0"/>
              <a:t> </a:t>
            </a:r>
            <a:r>
              <a:rPr lang="fr-CA" altLang="fr-FR" sz="1400" dirty="0" smtClean="0"/>
              <a:t>lignes</a:t>
            </a:r>
            <a:endParaRPr lang="fr-CA" sz="1400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200" dirty="0">
                <a:solidFill>
                  <a:srgbClr val="898989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250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5634</TotalTime>
  <Words>2076</Words>
  <Application>Microsoft Office PowerPoint</Application>
  <PresentationFormat>Affichage à l'écran (4:3)</PresentationFormat>
  <Paragraphs>455</Paragraphs>
  <Slides>44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MS PGothic</vt:lpstr>
      <vt:lpstr>MS PGothic</vt:lpstr>
      <vt:lpstr>Arial</vt:lpstr>
      <vt:lpstr>Calibri</vt:lpstr>
      <vt:lpstr>Freestyle Script</vt:lpstr>
      <vt:lpstr>Kozuka Gothic Pr6N EL</vt:lpstr>
      <vt:lpstr>Kozuka Gothic Pr6N H</vt:lpstr>
      <vt:lpstr>Kozuka Gothic Pro EL</vt:lpstr>
      <vt:lpstr>Kozuka Gothic Pro 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Objectifs</vt:lpstr>
      <vt:lpstr>Présentation PowerPoint</vt:lpstr>
      <vt:lpstr>Responsabilités partagées</vt:lpstr>
      <vt:lpstr>Responsabilités partagées</vt:lpstr>
      <vt:lpstr>Responsabilités partagées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Période d’échanges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csss-sov</dc:creator>
  <cp:lastModifiedBy>Location</cp:lastModifiedBy>
  <cp:revision>450</cp:revision>
  <cp:lastPrinted>2015-09-21T17:13:53Z</cp:lastPrinted>
  <dcterms:created xsi:type="dcterms:W3CDTF">2015-04-09T13:22:21Z</dcterms:created>
  <dcterms:modified xsi:type="dcterms:W3CDTF">2015-09-26T20:16:16Z</dcterms:modified>
</cp:coreProperties>
</file>