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2"/>
  </p:notesMasterIdLst>
  <p:handoutMasterIdLst>
    <p:handoutMasterId r:id="rId23"/>
  </p:handoutMasterIdLst>
  <p:sldIdLst>
    <p:sldId id="297" r:id="rId2"/>
    <p:sldId id="288" r:id="rId3"/>
    <p:sldId id="284" r:id="rId4"/>
    <p:sldId id="280" r:id="rId5"/>
    <p:sldId id="272" r:id="rId6"/>
    <p:sldId id="268" r:id="rId7"/>
    <p:sldId id="294" r:id="rId8"/>
    <p:sldId id="275" r:id="rId9"/>
    <p:sldId id="296" r:id="rId10"/>
    <p:sldId id="289" r:id="rId11"/>
    <p:sldId id="281" r:id="rId12"/>
    <p:sldId id="269" r:id="rId13"/>
    <p:sldId id="271" r:id="rId14"/>
    <p:sldId id="295" r:id="rId15"/>
    <p:sldId id="286" r:id="rId16"/>
    <p:sldId id="287" r:id="rId17"/>
    <p:sldId id="278" r:id="rId18"/>
    <p:sldId id="267" r:id="rId19"/>
    <p:sldId id="279" r:id="rId20"/>
    <p:sldId id="292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9F"/>
    <a:srgbClr val="FFE593"/>
    <a:srgbClr val="FC8B36"/>
    <a:srgbClr val="FAA322"/>
    <a:srgbClr val="F997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90E5A-04E7-49BF-BB3B-90845427A1A9}" type="doc">
      <dgm:prSet loTypeId="urn:microsoft.com/office/officeart/2005/8/layout/hChevron3" loCatId="process" qsTypeId="urn:microsoft.com/office/officeart/2005/8/quickstyle/simple4" qsCatId="simple" csTypeId="urn:microsoft.com/office/officeart/2005/8/colors/colorful1" csCatId="colorful" phldr="1"/>
      <dgm:spPr/>
    </dgm:pt>
    <dgm:pt modelId="{252D0B48-8B06-4531-A6D3-A7DBF21E54A9}">
      <dgm:prSet phldrT="[Texte]" custT="1"/>
      <dgm:spPr>
        <a:solidFill>
          <a:srgbClr val="00B0F0"/>
        </a:solidFill>
        <a:ln w="38100">
          <a:solidFill>
            <a:srgbClr val="002060"/>
          </a:solidFill>
        </a:ln>
      </dgm:spPr>
      <dgm:t>
        <a:bodyPr/>
        <a:lstStyle/>
        <a:p>
          <a:pPr algn="l"/>
          <a:r>
            <a:rPr lang="fr-CA" sz="1800" dirty="0" smtClean="0">
              <a:latin typeface="Century Schoolbook" panose="02040604050505020304" pitchFamily="18" charset="0"/>
            </a:rPr>
            <a:t>          Phase de développement</a:t>
          </a:r>
          <a:endParaRPr lang="fr-CA" sz="1800" dirty="0">
            <a:latin typeface="Century Schoolbook" panose="02040604050505020304" pitchFamily="18" charset="0"/>
          </a:endParaRPr>
        </a:p>
      </dgm:t>
    </dgm:pt>
    <dgm:pt modelId="{A57B9580-0EB6-46C4-884E-3C9AA0673D6A}" type="parTrans" cxnId="{995299D4-AE8C-4DDC-AD15-395E2E40EDDE}">
      <dgm:prSet/>
      <dgm:spPr/>
      <dgm:t>
        <a:bodyPr/>
        <a:lstStyle/>
        <a:p>
          <a:endParaRPr lang="fr-CA">
            <a:latin typeface="Century Schoolbook" panose="02040604050505020304" pitchFamily="18" charset="0"/>
          </a:endParaRPr>
        </a:p>
      </dgm:t>
    </dgm:pt>
    <dgm:pt modelId="{CA73F3CE-F466-4E82-9A1F-F5312AF085FC}" type="sibTrans" cxnId="{995299D4-AE8C-4DDC-AD15-395E2E40EDDE}">
      <dgm:prSet/>
      <dgm:spPr/>
      <dgm:t>
        <a:bodyPr/>
        <a:lstStyle/>
        <a:p>
          <a:endParaRPr lang="fr-CA">
            <a:latin typeface="Century Schoolbook" panose="02040604050505020304" pitchFamily="18" charset="0"/>
          </a:endParaRPr>
        </a:p>
      </dgm:t>
    </dgm:pt>
    <dgm:pt modelId="{E2FBBDE8-AB8B-4544-BE71-5089221E984B}">
      <dgm:prSet phldrT="[Texte]" custT="1"/>
      <dgm:spPr>
        <a:solidFill>
          <a:srgbClr val="FC8B36"/>
        </a:solidFill>
        <a:ln w="38100">
          <a:solidFill>
            <a:srgbClr val="002060"/>
          </a:solidFill>
        </a:ln>
      </dgm:spPr>
      <dgm:t>
        <a:bodyPr/>
        <a:lstStyle/>
        <a:p>
          <a:pPr algn="l"/>
          <a:r>
            <a:rPr lang="fr-CA" sz="1800" dirty="0" smtClean="0">
              <a:latin typeface="Century Schoolbook" panose="02040604050505020304" pitchFamily="18" charset="0"/>
            </a:rPr>
            <a:t>Phase d’implantation</a:t>
          </a:r>
          <a:endParaRPr lang="fr-CA" sz="1800" dirty="0">
            <a:latin typeface="Century Schoolbook" panose="02040604050505020304" pitchFamily="18" charset="0"/>
          </a:endParaRPr>
        </a:p>
      </dgm:t>
    </dgm:pt>
    <dgm:pt modelId="{8FA08671-6EF4-4C17-AC25-3700413F9FBE}" type="parTrans" cxnId="{9ECF5EE8-9D0B-483D-B37F-58814F4E5017}">
      <dgm:prSet/>
      <dgm:spPr/>
      <dgm:t>
        <a:bodyPr/>
        <a:lstStyle/>
        <a:p>
          <a:endParaRPr lang="fr-CA">
            <a:latin typeface="Century Schoolbook" panose="02040604050505020304" pitchFamily="18" charset="0"/>
          </a:endParaRPr>
        </a:p>
      </dgm:t>
    </dgm:pt>
    <dgm:pt modelId="{76C2DF67-1EC5-4939-B421-949E6DD98A94}" type="sibTrans" cxnId="{9ECF5EE8-9D0B-483D-B37F-58814F4E5017}">
      <dgm:prSet/>
      <dgm:spPr/>
      <dgm:t>
        <a:bodyPr/>
        <a:lstStyle/>
        <a:p>
          <a:endParaRPr lang="fr-CA">
            <a:latin typeface="Century Schoolbook" panose="02040604050505020304" pitchFamily="18" charset="0"/>
          </a:endParaRPr>
        </a:p>
      </dgm:t>
    </dgm:pt>
    <dgm:pt modelId="{167CD7AD-8FF3-436D-B980-0FCF5DC9641C}" type="pres">
      <dgm:prSet presAssocID="{BE190E5A-04E7-49BF-BB3B-90845427A1A9}" presName="Name0" presStyleCnt="0">
        <dgm:presLayoutVars>
          <dgm:dir/>
          <dgm:resizeHandles val="exact"/>
        </dgm:presLayoutVars>
      </dgm:prSet>
      <dgm:spPr/>
    </dgm:pt>
    <dgm:pt modelId="{0E570F73-406B-414A-827B-06A1991180C6}" type="pres">
      <dgm:prSet presAssocID="{252D0B48-8B06-4531-A6D3-A7DBF21E54A9}" presName="parTxOnly" presStyleLbl="node1" presStyleIdx="0" presStyleCnt="2" custScaleX="156015" custLinFactNeighborX="-370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8BF1757-ECCA-423A-8714-59EA4C3BD84E}" type="pres">
      <dgm:prSet presAssocID="{CA73F3CE-F466-4E82-9A1F-F5312AF085FC}" presName="parSpace" presStyleCnt="0"/>
      <dgm:spPr/>
    </dgm:pt>
    <dgm:pt modelId="{FEBDA19D-E92A-4455-BE2C-D6F1B3D3D6FC}" type="pres">
      <dgm:prSet presAssocID="{E2FBBDE8-AB8B-4544-BE71-5089221E984B}" presName="parTxOnly" presStyleLbl="node1" presStyleIdx="1" presStyleCnt="2" custScaleX="75897" custLinFactNeighborX="249" custLinFactNeighborY="-625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995299D4-AE8C-4DDC-AD15-395E2E40EDDE}" srcId="{BE190E5A-04E7-49BF-BB3B-90845427A1A9}" destId="{252D0B48-8B06-4531-A6D3-A7DBF21E54A9}" srcOrd="0" destOrd="0" parTransId="{A57B9580-0EB6-46C4-884E-3C9AA0673D6A}" sibTransId="{CA73F3CE-F466-4E82-9A1F-F5312AF085FC}"/>
    <dgm:cxn modelId="{CDECCA40-E609-4639-84AE-861FFA571F88}" type="presOf" srcId="{252D0B48-8B06-4531-A6D3-A7DBF21E54A9}" destId="{0E570F73-406B-414A-827B-06A1991180C6}" srcOrd="0" destOrd="0" presId="urn:microsoft.com/office/officeart/2005/8/layout/hChevron3"/>
    <dgm:cxn modelId="{E9ADCAB0-36BB-4D82-B1FC-113F0A7F3033}" type="presOf" srcId="{BE190E5A-04E7-49BF-BB3B-90845427A1A9}" destId="{167CD7AD-8FF3-436D-B980-0FCF5DC9641C}" srcOrd="0" destOrd="0" presId="urn:microsoft.com/office/officeart/2005/8/layout/hChevron3"/>
    <dgm:cxn modelId="{9ECF5EE8-9D0B-483D-B37F-58814F4E5017}" srcId="{BE190E5A-04E7-49BF-BB3B-90845427A1A9}" destId="{E2FBBDE8-AB8B-4544-BE71-5089221E984B}" srcOrd="1" destOrd="0" parTransId="{8FA08671-6EF4-4C17-AC25-3700413F9FBE}" sibTransId="{76C2DF67-1EC5-4939-B421-949E6DD98A94}"/>
    <dgm:cxn modelId="{704E9253-B27A-44ED-BB4E-F587F68C1A96}" type="presOf" srcId="{E2FBBDE8-AB8B-4544-BE71-5089221E984B}" destId="{FEBDA19D-E92A-4455-BE2C-D6F1B3D3D6FC}" srcOrd="0" destOrd="0" presId="urn:microsoft.com/office/officeart/2005/8/layout/hChevron3"/>
    <dgm:cxn modelId="{7F442D7D-F704-41C6-86C8-1407D1DAED18}" type="presParOf" srcId="{167CD7AD-8FF3-436D-B980-0FCF5DC9641C}" destId="{0E570F73-406B-414A-827B-06A1991180C6}" srcOrd="0" destOrd="0" presId="urn:microsoft.com/office/officeart/2005/8/layout/hChevron3"/>
    <dgm:cxn modelId="{EBFA51E5-46F9-4D0B-A238-B3E6E8319A32}" type="presParOf" srcId="{167CD7AD-8FF3-436D-B980-0FCF5DC9641C}" destId="{98BF1757-ECCA-423A-8714-59EA4C3BD84E}" srcOrd="1" destOrd="0" presId="urn:microsoft.com/office/officeart/2005/8/layout/hChevron3"/>
    <dgm:cxn modelId="{595B119C-1AE1-4804-B0E1-A382A58BF20E}" type="presParOf" srcId="{167CD7AD-8FF3-436D-B980-0FCF5DC9641C}" destId="{FEBDA19D-E92A-4455-BE2C-D6F1B3D3D6F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49BB6A-4C79-4AE7-97DD-31DEFDE3E93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1478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895135-7018-4F87-BAA2-E0A184DDB2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2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5135-7018-4F87-BAA2-E0A184DDB2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38AD40-91C6-4CF3-85C8-2EEBA62898BE}" type="slidenum">
              <a:rPr lang="en-US" altLang="fr-FR" smtClean="0"/>
              <a:pPr eaLnBrk="1" hangingPunct="1"/>
              <a:t>14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5135-7018-4F87-BAA2-E0A184DDB2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4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5135-7018-4F87-BAA2-E0A184DDB2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05F43-406A-4D55-BF40-10A7BC275309}" type="slidenum">
              <a:rPr lang="en-US" altLang="fr-FR" smtClean="0"/>
              <a:pPr eaLnBrk="1" hangingPunct="1"/>
              <a:t>17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D19550-F34E-4D27-9F97-27F90A3DA0E9}" type="slidenum">
              <a:rPr lang="en-US" altLang="fr-FR" smtClean="0"/>
              <a:pPr eaLnBrk="1" hangingPunct="1"/>
              <a:t>18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6050D7-DD60-446E-A6E6-3FAA05DFC740}" type="slidenum">
              <a:rPr lang="en-US" altLang="fr-FR" smtClean="0"/>
              <a:pPr eaLnBrk="1" hangingPunct="1"/>
              <a:t>4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B0F13-5BB1-450B-9A34-DFD5228CAA33}" type="slidenum">
              <a:rPr lang="en-US" altLang="fr-FR" smtClean="0"/>
              <a:pPr eaLnBrk="1" hangingPunct="1"/>
              <a:t>5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8CC111-DFEA-4DEC-9586-528721042CA5}" type="slidenum">
              <a:rPr lang="en-US" altLang="fr-FR" smtClean="0"/>
              <a:pPr eaLnBrk="1" hangingPunct="1"/>
              <a:t>6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C0AB9-8A74-427C-A42C-540609FD18DE}" type="slidenum">
              <a:rPr lang="en-US" altLang="fr-FR" smtClean="0"/>
              <a:pPr eaLnBrk="1" hangingPunct="1"/>
              <a:t>8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CE4983-5299-45F3-A6E7-2460A2CAEC53}" type="slidenum">
              <a:rPr lang="en-US" altLang="fr-FR" smtClean="0"/>
              <a:pPr eaLnBrk="1" hangingPunct="1"/>
              <a:t>10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2E8704-C2D4-4FB3-B916-A570B55743EE}" type="slidenum">
              <a:rPr lang="en-US" altLang="fr-FR" smtClean="0"/>
              <a:pPr eaLnBrk="1" hangingPunct="1"/>
              <a:t>11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917D0-4A44-45A7-972F-6DC75A3E48AA}" type="slidenum">
              <a:rPr lang="en-US" altLang="fr-FR" smtClean="0"/>
              <a:pPr eaLnBrk="1" hangingPunct="1"/>
              <a:t>12</a:t>
            </a:fld>
            <a:endParaRPr lang="en-US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 typeface="Arial" pitchFamily="34" charset="0"/>
              <a:buNone/>
              <a:defRPr/>
            </a:pPr>
            <a:endParaRPr lang="fr-CA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95135-7018-4F87-BAA2-E0A184DDB2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49475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fr-FR" altLang="en-US" noProof="0" smtClean="0"/>
              <a:t>Modifiez le style du titre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27625"/>
            <a:ext cx="6553200" cy="12477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800080"/>
                </a:solidFill>
              </a:defRPr>
            </a:lvl1pPr>
          </a:lstStyle>
          <a:p>
            <a:pPr lvl="0"/>
            <a:r>
              <a:rPr lang="fr-FR" altLang="en-US" noProof="0" smtClean="0"/>
              <a:t>Modifiez le style des sous-titres du masque</a:t>
            </a:r>
          </a:p>
        </p:txBody>
      </p:sp>
      <p:sp>
        <p:nvSpPr>
          <p:cNvPr id="20487" name="Freeform 7"/>
          <p:cNvSpPr>
            <a:spLocks noChangeArrowheads="1"/>
          </p:cNvSpPr>
          <p:nvPr/>
        </p:nvSpPr>
        <p:spPr bwMode="auto">
          <a:xfrm>
            <a:off x="609600" y="1844675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F0AB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981200" y="5084763"/>
            <a:ext cx="6511925" cy="0"/>
          </a:xfrm>
          <a:prstGeom prst="line">
            <a:avLst/>
          </a:prstGeom>
          <a:noFill/>
          <a:ln w="19050">
            <a:solidFill>
              <a:srgbClr val="F0A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</a:endParaRPr>
          </a:p>
        </p:txBody>
      </p:sp>
      <p:pic>
        <p:nvPicPr>
          <p:cNvPr id="20489" name="Picture 9" descr="logo_HJR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5413"/>
            <a:ext cx="1979612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979613" y="6742113"/>
            <a:ext cx="7164387" cy="115887"/>
          </a:xfrm>
          <a:prstGeom prst="rect">
            <a:avLst/>
          </a:prstGeom>
          <a:solidFill>
            <a:srgbClr val="F0AB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3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294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820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4455-EDDC-4FA0-BDDF-866C6D1A48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63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1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784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548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785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93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614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36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946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F0AB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979613" y="6742113"/>
            <a:ext cx="7164387" cy="115887"/>
          </a:xfrm>
          <a:prstGeom prst="rect">
            <a:avLst/>
          </a:prstGeom>
          <a:solidFill>
            <a:srgbClr val="F0AB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</a:endParaRPr>
          </a:p>
        </p:txBody>
      </p:sp>
      <p:pic>
        <p:nvPicPr>
          <p:cNvPr id="19467" name="Picture 11" descr="logo_HJR_RGB bonhom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541338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8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fr-CA" sz="3600" b="1" dirty="0">
                <a:latin typeface="Century Schoolbook" panose="02040604050505020304" pitchFamily="18" charset="0"/>
              </a:rPr>
              <a:t>ÉVALUATION INITIALE INTÉGRÉE: </a:t>
            </a:r>
            <a:r>
              <a:rPr lang="fr-CA" sz="3200" dirty="0" smtClean="0">
                <a:latin typeface="Century Schoolbook" panose="02040604050505020304" pitchFamily="18" charset="0"/>
              </a:rPr>
              <a:t>Où </a:t>
            </a:r>
            <a:r>
              <a:rPr lang="fr-CA" sz="3200" dirty="0">
                <a:latin typeface="Century Schoolbook" panose="02040604050505020304" pitchFamily="18" charset="0"/>
              </a:rPr>
              <a:t>l’interdisciplinarité </a:t>
            </a:r>
            <a:r>
              <a:rPr lang="fr-CA" sz="3200" dirty="0" smtClean="0">
                <a:latin typeface="Century Schoolbook" panose="02040604050505020304" pitchFamily="18" charset="0"/>
              </a:rPr>
              <a:t>rencontre l’efficience</a:t>
            </a:r>
          </a:p>
          <a:p>
            <a:endParaRPr lang="fr-CA" sz="3200" dirty="0" smtClean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500" dirty="0">
                <a:latin typeface="Century Schoolbook" panose="02040604050505020304" pitchFamily="18" charset="0"/>
              </a:rPr>
              <a:t>Rosa </a:t>
            </a:r>
            <a:r>
              <a:rPr lang="fr-CA" sz="2500" dirty="0" err="1">
                <a:latin typeface="Century Schoolbook" panose="02040604050505020304" pitchFamily="18" charset="0"/>
              </a:rPr>
              <a:t>Minichiello</a:t>
            </a:r>
            <a:r>
              <a:rPr lang="fr-CA" sz="2500" dirty="0">
                <a:latin typeface="Century Schoolbook" panose="02040604050505020304" pitchFamily="18" charset="0"/>
              </a:rPr>
              <a:t>, ergothérapeute</a:t>
            </a:r>
          </a:p>
          <a:p>
            <a:pPr>
              <a:defRPr/>
            </a:pPr>
            <a:r>
              <a:rPr lang="en-CA" sz="2500" dirty="0">
                <a:latin typeface="Century Schoolbook" panose="02040604050505020304" pitchFamily="18" charset="0"/>
              </a:rPr>
              <a:t>Sandra </a:t>
            </a:r>
            <a:r>
              <a:rPr lang="en-CA" sz="2500" dirty="0" err="1">
                <a:latin typeface="Century Schoolbook" panose="02040604050505020304" pitchFamily="18" charset="0"/>
              </a:rPr>
              <a:t>Prizio</a:t>
            </a:r>
            <a:r>
              <a:rPr lang="en-CA" sz="2500" dirty="0">
                <a:latin typeface="Century Schoolbook" panose="02040604050505020304" pitchFamily="18" charset="0"/>
              </a:rPr>
              <a:t>, </a:t>
            </a:r>
            <a:r>
              <a:rPr lang="en-CA" sz="2500" dirty="0" err="1">
                <a:latin typeface="Century Schoolbook" panose="02040604050505020304" pitchFamily="18" charset="0"/>
              </a:rPr>
              <a:t>physiothérapeute</a:t>
            </a:r>
            <a:endParaRPr lang="en-CA" sz="25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en-CA" sz="2500" dirty="0">
                <a:latin typeface="Century Schoolbook" panose="02040604050505020304" pitchFamily="18" charset="0"/>
              </a:rPr>
              <a:t>Nadia Tomaselli, </a:t>
            </a:r>
            <a:r>
              <a:rPr lang="en-CA" sz="2500" dirty="0" err="1">
                <a:latin typeface="Century Schoolbook" panose="02040604050505020304" pitchFamily="18" charset="0"/>
              </a:rPr>
              <a:t>infirmière</a:t>
            </a:r>
            <a:endParaRPr lang="fr-CA" sz="2500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500" dirty="0">
                <a:latin typeface="Century Schoolbook" panose="02040604050505020304" pitchFamily="18" charset="0"/>
              </a:rPr>
              <a:t>Le </a:t>
            </a:r>
            <a:r>
              <a:rPr lang="fr-CA" sz="2500" dirty="0" smtClean="0">
                <a:latin typeface="Century Schoolbook" panose="02040604050505020304" pitchFamily="18" charset="0"/>
              </a:rPr>
              <a:t>25 septembre 2015</a:t>
            </a:r>
            <a:endParaRPr lang="en-US" sz="2500" dirty="0">
              <a:latin typeface="Century Schoolbook" panose="02040604050505020304" pitchFamily="18" charset="0"/>
            </a:endParaRPr>
          </a:p>
          <a:p>
            <a:endParaRPr lang="fr-CA" sz="3200" dirty="0" smtClean="0">
              <a:latin typeface="Century Schoolbook" panose="02040604050505020304" pitchFamily="18" charset="0"/>
            </a:endParaRPr>
          </a:p>
          <a:p>
            <a:endParaRPr lang="fr-CA" dirty="0"/>
          </a:p>
        </p:txBody>
      </p:sp>
      <p:pic>
        <p:nvPicPr>
          <p:cNvPr id="4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2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Century Schoolbook" panose="02040604050505020304" pitchFamily="18" charset="0"/>
              </a:rPr>
              <a:t>Description du document (suite)</a:t>
            </a:r>
            <a:endParaRPr lang="fr-CA" dirty="0"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Sections disciplinaires</a:t>
            </a:r>
          </a:p>
          <a:p>
            <a:pPr lvl="1">
              <a:defRPr/>
            </a:pPr>
            <a:r>
              <a:rPr lang="fr-CA" sz="2200" dirty="0">
                <a:latin typeface="Century Schoolbook" panose="02040604050505020304" pitchFamily="18" charset="0"/>
              </a:rPr>
              <a:t>Sections qui varient en fonction des besoins spécifiques de la </a:t>
            </a:r>
            <a:r>
              <a:rPr lang="fr-CA" sz="2200" dirty="0" smtClean="0">
                <a:latin typeface="Century Schoolbook" panose="02040604050505020304" pitchFamily="18" charset="0"/>
              </a:rPr>
              <a:t>clientèle</a:t>
            </a:r>
            <a:br>
              <a:rPr lang="fr-CA" sz="2200" dirty="0" smtClean="0">
                <a:latin typeface="Century Schoolbook" panose="02040604050505020304" pitchFamily="18" charset="0"/>
              </a:rPr>
            </a:br>
            <a:endParaRPr lang="en-CA" sz="2200" dirty="0">
              <a:latin typeface="Century Schoolbook" panose="02040604050505020304" pitchFamily="18" charset="0"/>
            </a:endParaRP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Évaluation des capacités / incapacités</a:t>
            </a:r>
          </a:p>
          <a:p>
            <a:pPr marL="0" indent="0">
              <a:buNone/>
              <a:defRPr/>
            </a:pPr>
            <a:r>
              <a:rPr lang="en-CA" sz="2200" dirty="0">
                <a:latin typeface="Century Schoolbook" panose="02040604050505020304" pitchFamily="18" charset="0"/>
              </a:rPr>
              <a:t> </a:t>
            </a:r>
            <a:r>
              <a:rPr lang="en-CA" sz="2200" dirty="0" smtClean="0">
                <a:latin typeface="Century Schoolbook" panose="02040604050505020304" pitchFamily="18" charset="0"/>
              </a:rPr>
              <a:t> 	Ex.: </a:t>
            </a:r>
            <a:r>
              <a:rPr lang="en-CA" sz="2200" dirty="0" err="1" smtClean="0">
                <a:latin typeface="Century Schoolbook" panose="02040604050505020304" pitchFamily="18" charset="0"/>
              </a:rPr>
              <a:t>Sens</a:t>
            </a:r>
            <a:r>
              <a:rPr lang="en-CA" sz="2200" dirty="0" smtClean="0">
                <a:latin typeface="Century Schoolbook" panose="02040604050505020304" pitchFamily="18" charset="0"/>
              </a:rPr>
              <a:t> et perception, </a:t>
            </a:r>
            <a:r>
              <a:rPr lang="en-CA" sz="2200" dirty="0" err="1" smtClean="0">
                <a:latin typeface="Century Schoolbook" panose="02040604050505020304" pitchFamily="18" charset="0"/>
              </a:rPr>
              <a:t>activités</a:t>
            </a:r>
            <a:r>
              <a:rPr lang="en-CA" sz="2200" dirty="0" smtClean="0">
                <a:latin typeface="Century Schoolbook" panose="02040604050505020304" pitchFamily="18" charset="0"/>
              </a:rPr>
              <a:t> </a:t>
            </a:r>
            <a:r>
              <a:rPr lang="en-CA" sz="2200" dirty="0" err="1" smtClean="0">
                <a:latin typeface="Century Schoolbook" panose="02040604050505020304" pitchFamily="18" charset="0"/>
              </a:rPr>
              <a:t>motrices,etc</a:t>
            </a:r>
            <a:endParaRPr lang="en-CA" sz="2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  <a:defRPr/>
            </a:pPr>
            <a:endParaRPr lang="en-CA" sz="2200" dirty="0" smtClean="0">
              <a:latin typeface="Century Schoolbook" panose="02040604050505020304" pitchFamily="18" charset="0"/>
            </a:endParaRPr>
          </a:p>
          <a:p>
            <a:pPr lvl="1">
              <a:defRPr/>
            </a:pPr>
            <a:r>
              <a:rPr lang="fr-CA" sz="2200" dirty="0">
                <a:latin typeface="Century Schoolbook" panose="02040604050505020304" pitchFamily="18" charset="0"/>
              </a:rPr>
              <a:t>Évaluation des </a:t>
            </a:r>
            <a:r>
              <a:rPr lang="fr-CA" sz="2200" dirty="0" smtClean="0">
                <a:latin typeface="Century Schoolbook" panose="02040604050505020304" pitchFamily="18" charset="0"/>
              </a:rPr>
              <a:t>systèmes (section soins infirmiers)</a:t>
            </a:r>
            <a:endParaRPr lang="fr-CA" sz="2200" dirty="0">
              <a:latin typeface="Century Schoolbook" panose="02040604050505020304" pitchFamily="18" charset="0"/>
            </a:endParaRPr>
          </a:p>
          <a:p>
            <a:pPr marL="0" indent="0">
              <a:buNone/>
              <a:defRPr/>
            </a:pPr>
            <a:r>
              <a:rPr lang="en-CA" sz="2200" dirty="0">
                <a:latin typeface="Century Schoolbook" panose="02040604050505020304" pitchFamily="18" charset="0"/>
              </a:rPr>
              <a:t>  	</a:t>
            </a:r>
            <a:endParaRPr lang="en-CA" sz="2200" dirty="0" smtClean="0">
              <a:latin typeface="Century Schoolbook" panose="02040604050505020304" pitchFamily="18" charset="0"/>
            </a:endParaRP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Analyse et plan d’intervention disciplinaire</a:t>
            </a:r>
          </a:p>
          <a:p>
            <a:pPr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78" name="Group 5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40522"/>
              </p:ext>
            </p:extLst>
          </p:nvPr>
        </p:nvGraphicFramePr>
        <p:xfrm>
          <a:off x="152400" y="142874"/>
          <a:ext cx="8839200" cy="65627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0"/>
                <a:gridCol w="4419600"/>
                <a:gridCol w="1676400"/>
                <a:gridCol w="1200485"/>
                <a:gridCol w="1085515"/>
              </a:tblGrid>
              <a:tr h="320059">
                <a:tc rowSpan="2">
                  <a:txBody>
                    <a:bodyPr/>
                    <a:lstStyle/>
                    <a:p>
                      <a:endParaRPr lang="fr-CA" sz="1600" dirty="0">
                        <a:latin typeface="+mj-lt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r>
                        <a:rPr lang="fr-CA" sz="1600" dirty="0" smtClean="0"/>
                        <a:t>Section</a:t>
                      </a:r>
                      <a:endParaRPr lang="fr-CA" sz="1600" dirty="0">
                        <a:latin typeface="+mj-lt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endParaRPr lang="fr-CA" sz="1600" dirty="0">
                        <a:latin typeface="+mj-lt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5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Peut sortir du dossier ?</a:t>
                      </a:r>
                      <a:endParaRPr kumimoji="0" lang="fr-CA" sz="15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3530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Oui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33530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fr-CA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fr-CA" sz="1600" noProof="0" dirty="0" smtClean="0"/>
                        <a:t>Évaluation médicale</a:t>
                      </a:r>
                      <a:endParaRPr lang="fr-CA" sz="1600" noProof="0" dirty="0"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fr-CA" sz="1600" noProof="0" dirty="0" smtClean="0"/>
                        <a:t>médecin</a:t>
                      </a:r>
                      <a:endParaRPr lang="fr-CA" sz="1600" noProof="0" dirty="0"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Cueillette de données  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s. infirmiers, ergo et physio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3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Évaluation des systèmes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s. infirmiers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Évaluation des capacités / incapacités: interdisciplinaires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s. infirmiers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ergo et physio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Évaluation des capacités  / incapacités: ergothérapie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ergo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Évaluation des capacités / incapacités : physiothérapie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physio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Évaluation des capacités / incapacités: autres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ortho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nutrition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424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Évaluation psychosociale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Habitudes de vie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s. infirmiers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ergo et physio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424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Analyse et plan d’intervention ergothérapie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ergo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524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Analyse et plan d’intervention physiothérapie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physio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  <a:tr h="388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6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</a:rPr>
                        <a:t>Plan d’intervention interdisciplinaire (PII)</a:t>
                      </a:r>
                      <a:endParaRPr kumimoji="0" lang="fr-C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fr-CA" sz="1600" noProof="0" dirty="0" smtClean="0"/>
                        <a:t>équipe</a:t>
                      </a:r>
                      <a:endParaRPr lang="fr-CA" sz="1600" noProof="0" dirty="0"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fr-CA" sz="1600" dirty="0"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1354" name="Rectangle 457"/>
          <p:cNvSpPr>
            <a:spLocks noChangeArrowheads="1"/>
          </p:cNvSpPr>
          <p:nvPr/>
        </p:nvSpPr>
        <p:spPr bwMode="auto">
          <a:xfrm>
            <a:off x="685800" y="8382000"/>
            <a:ext cx="80486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200">
                <a:cs typeface="Times New Roman" pitchFamily="18" charset="0"/>
              </a:rPr>
              <a:t> * Les sections qui peuvent sortir du dossier doivent être remises au dossier </a:t>
            </a:r>
            <a:r>
              <a:rPr lang="en-US" altLang="fr-FR" sz="1200" b="1">
                <a:cs typeface="Times New Roman" pitchFamily="18" charset="0"/>
              </a:rPr>
              <a:t>AVANT</a:t>
            </a:r>
            <a:r>
              <a:rPr lang="en-US" altLang="fr-FR" sz="1200">
                <a:cs typeface="Times New Roman" pitchFamily="18" charset="0"/>
              </a:rPr>
              <a:t> le premier PII. Aucune exception.</a:t>
            </a:r>
            <a:endParaRPr lang="en-US" altLang="fr-FR" sz="1100"/>
          </a:p>
          <a:p>
            <a:r>
              <a:rPr lang="en-US" altLang="fr-FR" sz="1200">
                <a:cs typeface="Times New Roman" pitchFamily="18" charset="0"/>
              </a:rPr>
              <a:t>Nursing : Remis le jour même ?</a:t>
            </a:r>
            <a:endParaRPr lang="en-US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5745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Processus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Comité de pilotage chapeauté par </a:t>
            </a:r>
            <a:r>
              <a:rPr lang="fr-CA" sz="2300" dirty="0" err="1" smtClean="0">
                <a:latin typeface="Century Schoolbook" panose="02040604050505020304" pitchFamily="18" charset="0"/>
              </a:rPr>
              <a:t>Franceen</a:t>
            </a:r>
            <a:r>
              <a:rPr lang="fr-CA" sz="2300" dirty="0" smtClean="0">
                <a:latin typeface="Century Schoolbook" panose="02040604050505020304" pitchFamily="18" charset="0"/>
              </a:rPr>
              <a:t> </a:t>
            </a:r>
            <a:r>
              <a:rPr lang="fr-CA" sz="2300" dirty="0" err="1" smtClean="0">
                <a:latin typeface="Century Schoolbook" panose="02040604050505020304" pitchFamily="18" charset="0"/>
              </a:rPr>
              <a:t>Kaizer</a:t>
            </a:r>
            <a:r>
              <a:rPr lang="fr-CA" sz="2300" dirty="0" smtClean="0">
                <a:latin typeface="Century Schoolbook" panose="02040604050505020304" pitchFamily="18" charset="0"/>
              </a:rPr>
              <a:t> et Isabelle Larouche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Comité opérationnel composé de:</a:t>
            </a:r>
          </a:p>
          <a:p>
            <a:pPr lvl="1" eaLnBrk="1" hangingPunct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Chefs de programmes</a:t>
            </a:r>
          </a:p>
          <a:p>
            <a:pPr lvl="1" eaLnBrk="1" hangingPunct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Représentants de: </a:t>
            </a:r>
          </a:p>
          <a:p>
            <a:pPr lvl="2" eaLnBrk="1" hangingPunct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Coordonnatrices</a:t>
            </a:r>
            <a:r>
              <a:rPr lang="fr-CA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</a:t>
            </a:r>
            <a:r>
              <a:rPr lang="fr-CA" sz="2000" dirty="0" smtClean="0">
                <a:latin typeface="Century Schoolbook" panose="02040604050505020304" pitchFamily="18" charset="0"/>
              </a:rPr>
              <a:t>cliniques</a:t>
            </a:r>
          </a:p>
          <a:p>
            <a:pPr lvl="2" eaLnBrk="1" hangingPunct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Répondants professionnels</a:t>
            </a:r>
          </a:p>
          <a:p>
            <a:pPr lvl="2" eaLnBrk="1" hangingPunct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Chefs d’unité de soins infirmiers </a:t>
            </a:r>
          </a:p>
          <a:p>
            <a:pPr lvl="2" eaLnBrk="1" hangingPunct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Direction</a:t>
            </a:r>
          </a:p>
          <a:p>
            <a:pPr lvl="2" eaLnBrk="1" hangingPunct="1"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lvl="2" eaLnBrk="1" hangingPunct="1">
              <a:buFontTx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lvl="1" eaLnBrk="1" hangingPunct="1"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Processus (suite)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Réunions régulières du comité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Création de sous-comités de travail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Interdisciplinaires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Disciplinaires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Focus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02330"/>
              </p:ext>
            </p:extLst>
          </p:nvPr>
        </p:nvGraphicFramePr>
        <p:xfrm>
          <a:off x="228600" y="651520"/>
          <a:ext cx="67818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onnecteur droit 7"/>
          <p:cNvCxnSpPr/>
          <p:nvPr/>
        </p:nvCxnSpPr>
        <p:spPr>
          <a:xfrm flipV="1">
            <a:off x="290900" y="3860801"/>
            <a:ext cx="80010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33400" y="3505200"/>
            <a:ext cx="0" cy="698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 rot="16200000">
            <a:off x="-966400" y="3633400"/>
            <a:ext cx="2514600" cy="2769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Début du comité de pilotage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43000" y="4297740"/>
            <a:ext cx="2057400" cy="193899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Comité de pilotage et sous-comité </a:t>
            </a:r>
            <a:r>
              <a:rPr lang="fr-CA" sz="1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procèdent </a:t>
            </a: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à la collecte </a:t>
            </a:r>
            <a:r>
              <a:rPr lang="fr-CA" sz="1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d’informations </a:t>
            </a: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et consultent </a:t>
            </a:r>
            <a:r>
              <a:rPr lang="fr-CA" sz="1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les individus </a:t>
            </a: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clés.  Travail s’effectue à différents niveaux:  services, programmes et </a:t>
            </a:r>
            <a:r>
              <a:rPr lang="fr-CA" sz="1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direction</a:t>
            </a:r>
            <a:endParaRPr lang="fr-CA" sz="1200" dirty="0">
              <a:latin typeface="Century Schoolbook" panose="020406040505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29000" y="2750403"/>
            <a:ext cx="1295400" cy="830997"/>
          </a:xfrm>
          <a:prstGeom prst="rect">
            <a:avLst/>
          </a:prstGeom>
          <a:solidFill>
            <a:srgbClr val="FC8B3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Premier </a:t>
            </a:r>
            <a:r>
              <a:rPr lang="en-CA" sz="1200" b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modèle</a:t>
            </a:r>
            <a:r>
              <a:rPr lang="en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CA" sz="1200" b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d’évaluation</a:t>
            </a:r>
            <a:r>
              <a:rPr lang="en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CA" sz="1200" b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présenté</a:t>
            </a:r>
            <a:endParaRPr lang="fr-CA" sz="12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5715000" y="3695928"/>
            <a:ext cx="0" cy="3571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 rot="16200000">
            <a:off x="5023493" y="3728093"/>
            <a:ext cx="3392015" cy="276999"/>
          </a:xfrm>
          <a:prstGeom prst="rect">
            <a:avLst/>
          </a:prstGeom>
          <a:solidFill>
            <a:srgbClr val="FC8B3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Date de </a:t>
            </a: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</a:t>
            </a:r>
            <a:r>
              <a:rPr lang="fr-CA" sz="1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ancement nouvelles </a:t>
            </a: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admissions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181600" y="2858869"/>
            <a:ext cx="1066800" cy="646331"/>
          </a:xfrm>
          <a:prstGeom prst="rect">
            <a:avLst/>
          </a:prstGeom>
          <a:solidFill>
            <a:srgbClr val="FC8B3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Formation à tout le personnel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114800" y="4318337"/>
            <a:ext cx="1219200" cy="1015663"/>
          </a:xfrm>
          <a:prstGeom prst="rect">
            <a:avLst/>
          </a:prstGeom>
          <a:solidFill>
            <a:srgbClr val="FC8B3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2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Essai de l’évaluation avec un groupe désigné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4291400" y="3675063"/>
            <a:ext cx="0" cy="3571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555601" y="3488870"/>
            <a:ext cx="0" cy="698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200000">
            <a:off x="6957946" y="3647755"/>
            <a:ext cx="2390909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Rétroaction/ Révision</a:t>
            </a:r>
            <a:endParaRPr lang="fr-CA" sz="12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7978615" y="3488870"/>
            <a:ext cx="0" cy="698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Processus (suite)</a:t>
            </a:r>
            <a:endParaRPr lang="fr-CA" dirty="0"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486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fr-CA" sz="2300" b="1" dirty="0">
                <a:latin typeface="Century Schoolbook" panose="02040604050505020304" pitchFamily="18" charset="0"/>
              </a:rPr>
              <a:t>Phase 1: PHASE DE </a:t>
            </a:r>
            <a:r>
              <a:rPr lang="fr-CA" sz="2300" b="1" dirty="0" smtClean="0">
                <a:latin typeface="Century Schoolbook" panose="02040604050505020304" pitchFamily="18" charset="0"/>
              </a:rPr>
              <a:t>DÉVELOPEMENT</a:t>
            </a:r>
          </a:p>
          <a:p>
            <a:pPr eaLnBrk="1" hangingPunct="1"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Consultation</a:t>
            </a:r>
            <a:r>
              <a:rPr lang="fr-CA" sz="23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fr-CA" sz="2300" dirty="0" smtClean="0">
                <a:latin typeface="Century Schoolbook" panose="02040604050505020304" pitchFamily="18" charset="0"/>
              </a:rPr>
              <a:t>d’évaluations </a:t>
            </a:r>
            <a:r>
              <a:rPr lang="fr-CA" sz="2300" dirty="0">
                <a:latin typeface="Century Schoolbook" panose="02040604050505020304" pitchFamily="18" charset="0"/>
              </a:rPr>
              <a:t>initiales </a:t>
            </a:r>
            <a:r>
              <a:rPr lang="fr-CA" sz="2300" dirty="0" smtClean="0">
                <a:latin typeface="Century Schoolbook" panose="02040604050505020304" pitchFamily="18" charset="0"/>
              </a:rPr>
              <a:t>de d’autres établissements</a:t>
            </a:r>
            <a:endParaRPr lang="fr-CA" sz="2300" dirty="0">
              <a:latin typeface="Century Schoolbook" panose="02040604050505020304" pitchFamily="18" charset="0"/>
            </a:endParaRPr>
          </a:p>
          <a:p>
            <a:pPr eaLnBrk="1" hangingPunct="1">
              <a:defRPr/>
            </a:pPr>
            <a:r>
              <a:rPr lang="fr-CA" sz="2300" dirty="0">
                <a:latin typeface="Century Schoolbook" panose="02040604050505020304" pitchFamily="18" charset="0"/>
              </a:rPr>
              <a:t>Consultation auprès des </a:t>
            </a:r>
            <a:r>
              <a:rPr lang="fr-CA" sz="2300" dirty="0" smtClean="0">
                <a:latin typeface="Century Schoolbook" panose="02040604050505020304" pitchFamily="18" charset="0"/>
              </a:rPr>
              <a:t>cliniciens </a:t>
            </a:r>
          </a:p>
          <a:p>
            <a:pPr lvl="1" eaLnBrk="1" hangingPunct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Satisfactions/Insatisfactions et suggestions</a:t>
            </a:r>
          </a:p>
          <a:p>
            <a:pPr eaLnBrk="1" hangingPunct="1"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Audits de dossiers </a:t>
            </a:r>
          </a:p>
          <a:p>
            <a:pPr lvl="1" eaLnBrk="1" hangingPunct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Documenter les lacunes et les duplications</a:t>
            </a:r>
            <a:r>
              <a:rPr lang="en-CA" sz="2200" dirty="0" smtClean="0">
                <a:latin typeface="Century Schoolbook" panose="020406040505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Observation des cliniciens dans leur démarche d’évaluation initiale</a:t>
            </a:r>
          </a:p>
          <a:p>
            <a:pPr eaLnBrk="1" hangingPunct="1"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Conception d’un premier modèle d’évaluation </a:t>
            </a:r>
          </a:p>
          <a:p>
            <a:pPr lvl="1" eaLnBrk="1" hangingPunct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Par le comité de pilotage, les sous comités disciplinaires et les programmes clientèle</a:t>
            </a:r>
          </a:p>
          <a:p>
            <a:pPr>
              <a:defRPr/>
            </a:pPr>
            <a:endParaRPr lang="fr-CA" sz="2200" dirty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Processus (suite)</a:t>
            </a:r>
            <a:endParaRPr lang="fr-CA" dirty="0"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CA" sz="2300" b="1" dirty="0" smtClean="0">
                <a:latin typeface="Century Schoolbook" panose="02040604050505020304" pitchFamily="18" charset="0"/>
              </a:rPr>
              <a:t>Phase 2: PHASE D’IMPLANTATION</a:t>
            </a:r>
            <a:endParaRPr lang="en-CA" sz="2300" b="1" dirty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Présentation d’un modèle préliminaire à tous les intervenants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Équipe interdisciplinaire ciblée pour essai</a:t>
            </a:r>
          </a:p>
          <a:p>
            <a:pPr lvl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Commentaires recueillis</a:t>
            </a:r>
          </a:p>
          <a:p>
            <a:pPr lvl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Changements apportés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Formation offerte </a:t>
            </a:r>
          </a:p>
          <a:p>
            <a:pPr lvl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Générale</a:t>
            </a:r>
          </a:p>
          <a:p>
            <a:pPr lvl="1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Programme clientèle / spécifique aux disciplines</a:t>
            </a:r>
          </a:p>
          <a:p>
            <a:pPr marL="342900" lvl="1" indent="-342900">
              <a:buClr>
                <a:srgbClr val="F0AB00"/>
              </a:buClr>
              <a:buSzPct val="65000"/>
              <a:buFont typeface="Wingdings" pitchFamily="2" charset="2"/>
              <a:buChar char="n"/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Révision et rétroaction 6 mois post implantation </a:t>
            </a:r>
            <a:endParaRPr lang="en-CA" sz="21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CA" dirty="0" err="1" smtClean="0">
                <a:latin typeface="Century Schoolbook" panose="02040604050505020304" pitchFamily="18" charset="0"/>
              </a:rPr>
              <a:t>Défis</a:t>
            </a:r>
            <a:r>
              <a:rPr lang="en-CA" dirty="0" smtClean="0">
                <a:latin typeface="Century Schoolbook" panose="02040604050505020304" pitchFamily="18" charset="0"/>
              </a:rPr>
              <a:t> </a:t>
            </a:r>
            <a:r>
              <a:rPr lang="en-CA" dirty="0" err="1" smtClean="0">
                <a:latin typeface="Century Schoolbook" panose="02040604050505020304" pitchFamily="18" charset="0"/>
              </a:rPr>
              <a:t>rencontrés</a:t>
            </a:r>
            <a:endParaRPr lang="fr-CA" dirty="0"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61272"/>
          </a:xfrm>
        </p:spPr>
        <p:txBody>
          <a:bodyPr/>
          <a:lstStyle/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Changement de paradigmes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Partage de la cueillette de données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Évaluation par les soins infirmiers sur les trois quarts de travail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Modification à la gestion du dossier (archives)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CA" sz="2500" dirty="0" smtClean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Choix et compromis 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Négociation quant à la façon de faire et de documenter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Documentation papier vs électronique </a:t>
            </a:r>
          </a:p>
          <a:p>
            <a:pPr lvl="1">
              <a:defRPr/>
            </a:pPr>
            <a:endParaRPr lang="fr-CA" sz="2500" dirty="0" smtClean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Résistance aux changements</a:t>
            </a:r>
          </a:p>
          <a:p>
            <a:pPr lvl="1">
              <a:defRPr/>
            </a:pPr>
            <a:endParaRPr lang="en-CA" sz="2500" dirty="0">
              <a:latin typeface="Century Schoolbook" panose="02040604050505020304" pitchFamily="18" charset="0"/>
            </a:endParaRPr>
          </a:p>
          <a:p>
            <a:pPr lvl="1">
              <a:defRPr/>
            </a:pPr>
            <a:endParaRPr lang="en-CA" sz="2500" dirty="0">
              <a:latin typeface="Century Schoolbook" panose="02040604050505020304" pitchFamily="18" charset="0"/>
            </a:endParaRPr>
          </a:p>
          <a:p>
            <a:pPr marL="0" indent="0">
              <a:buNone/>
              <a:defRPr/>
            </a:pPr>
            <a:endParaRPr lang="en-CA" sz="2500" dirty="0" smtClean="0">
              <a:latin typeface="Century Schoolbook" panose="020406040505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sz="2500" dirty="0" smtClean="0">
              <a:latin typeface="Century Schoolbook" panose="02040604050505020304" pitchFamily="18" charset="0"/>
            </a:endParaRPr>
          </a:p>
          <a:p>
            <a:pPr>
              <a:defRPr/>
            </a:pPr>
            <a:endParaRPr lang="fr-CA" sz="2500" dirty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1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Impacts et répercussions</a:t>
            </a:r>
            <a:endParaRPr lang="en-US" strike="sngStrike" dirty="0" smtClean="0">
              <a:latin typeface="Century Schoolbook" panose="020406040505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spcAft>
                <a:spcPts val="660"/>
              </a:spcAft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Cueillette de données centralisée et partagée</a:t>
            </a:r>
          </a:p>
          <a:p>
            <a:pPr eaLnBrk="1" hangingPunct="1">
              <a:spcAft>
                <a:spcPts val="660"/>
              </a:spcAft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Note d’admission disciplinaire concise et ciblée</a:t>
            </a:r>
          </a:p>
          <a:p>
            <a:pPr eaLnBrk="1" hangingPunct="1">
              <a:spcAft>
                <a:spcPts val="660"/>
              </a:spcAft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Information mieux organisée facilitant la consultation</a:t>
            </a:r>
            <a:endParaRPr lang="fr-CA" sz="2300" strike="sngStrike" dirty="0" smtClean="0">
              <a:latin typeface="Century Schoolbook" panose="02040604050505020304" pitchFamily="18" charset="0"/>
            </a:endParaRPr>
          </a:p>
          <a:p>
            <a:pPr eaLnBrk="1" hangingPunct="1">
              <a:spcAft>
                <a:spcPts val="660"/>
              </a:spcAft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Révision des sommaires de congé disciplinaires</a:t>
            </a:r>
          </a:p>
          <a:p>
            <a:pPr eaLnBrk="1" hangingPunct="1">
              <a:spcAft>
                <a:spcPts val="660"/>
              </a:spcAft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Impact positif  au niveau du continuum de soins  </a:t>
            </a:r>
          </a:p>
          <a:p>
            <a:pPr eaLnBrk="1" hangingPunct="1">
              <a:spcAft>
                <a:spcPts val="660"/>
              </a:spcAft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Rencontre PII plus courte et efficace</a:t>
            </a:r>
          </a:p>
          <a:p>
            <a:pPr eaLnBrk="1" hangingPunct="1">
              <a:spcAft>
                <a:spcPts val="660"/>
              </a:spcAft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Standardisation</a:t>
            </a:r>
            <a:r>
              <a:rPr lang="en-CA" sz="2300" dirty="0" smtClean="0">
                <a:latin typeface="Century Schoolbook" panose="02040604050505020304" pitchFamily="18" charset="0"/>
              </a:rPr>
              <a:t> du </a:t>
            </a:r>
            <a:r>
              <a:rPr lang="fr-CA" sz="2300" dirty="0" smtClean="0">
                <a:latin typeface="Century Schoolbook" panose="02040604050505020304" pitchFamily="18" charset="0"/>
              </a:rPr>
              <a:t>formulaire simplifie l’intégration des nouveaux intervenants au sein des différents programmes</a:t>
            </a:r>
            <a:endParaRPr lang="fr-CA" sz="2300" strike="sngStrike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Century Schoolbook" panose="02040604050505020304" pitchFamily="18" charset="0"/>
              </a:rPr>
              <a:t>Conclusion</a:t>
            </a:r>
            <a:endParaRPr lang="fr-CA" dirty="0"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Constats: 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Adhésion de l’ensemble du personnel à l’évaluation initiale interdisciplinaire</a:t>
            </a:r>
          </a:p>
          <a:p>
            <a:pPr lvl="1">
              <a:defRPr/>
            </a:pPr>
            <a:endParaRPr lang="fr-CA" sz="2500" dirty="0" smtClean="0">
              <a:latin typeface="Century Schoolbook" panose="02040604050505020304" pitchFamily="18" charset="0"/>
            </a:endParaRP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Bénéfice pour le client:</a:t>
            </a:r>
          </a:p>
          <a:p>
            <a:pPr lvl="2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Davantage de temps clinique, moins de répétitions au niveau de l’entrevue pour la cueillette de données</a:t>
            </a:r>
          </a:p>
          <a:p>
            <a:pPr lvl="2">
              <a:defRPr/>
            </a:pPr>
            <a:endParaRPr lang="fr-CA" sz="2500" dirty="0" smtClean="0">
              <a:latin typeface="Century Schoolbook" panose="02040604050505020304" pitchFamily="18" charset="0"/>
            </a:endParaRP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Gain d’efficience au niveau de </a:t>
            </a:r>
          </a:p>
          <a:p>
            <a:pPr lvl="2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L’élaboration du PII</a:t>
            </a:r>
          </a:p>
          <a:p>
            <a:pPr lvl="2">
              <a:defRPr/>
            </a:pPr>
            <a:r>
              <a:rPr lang="fr-CA" sz="2000" dirty="0" smtClean="0">
                <a:latin typeface="Century Schoolbook" panose="02040604050505020304" pitchFamily="18" charset="0"/>
              </a:rPr>
              <a:t>La rédaction  (diminution du temps et du délai</a:t>
            </a:r>
            <a:r>
              <a:rPr lang="en-CA" sz="2000" dirty="0" smtClean="0">
                <a:latin typeface="Century Schoolbook" panose="02040604050505020304" pitchFamily="18" charset="0"/>
              </a:rPr>
              <a:t>) </a:t>
            </a:r>
            <a:endParaRPr lang="en-CA" sz="2000" dirty="0">
              <a:latin typeface="Century Schoolbook" panose="02040604050505020304" pitchFamily="18" charset="0"/>
            </a:endParaRPr>
          </a:p>
          <a:p>
            <a:pPr lvl="2">
              <a:defRPr/>
            </a:pPr>
            <a:endParaRPr lang="en-CA" sz="2000" dirty="0">
              <a:latin typeface="Century Schoolbook" panose="02040604050505020304" pitchFamily="18" charset="0"/>
            </a:endParaRPr>
          </a:p>
          <a:p>
            <a:pPr lvl="2">
              <a:defRPr/>
            </a:pPr>
            <a:endParaRPr lang="en-CA" sz="2500" dirty="0">
              <a:latin typeface="Century Schoolbook" panose="02040604050505020304" pitchFamily="18" charset="0"/>
            </a:endParaRPr>
          </a:p>
          <a:p>
            <a:pPr lvl="1">
              <a:defRPr/>
            </a:pPr>
            <a:endParaRPr lang="en-CA" sz="2500" dirty="0" smtClean="0">
              <a:latin typeface="Century Schoolbook" panose="02040604050505020304" pitchFamily="18" charset="0"/>
            </a:endParaRPr>
          </a:p>
          <a:p>
            <a:pPr lvl="1">
              <a:defRPr/>
            </a:pPr>
            <a:endParaRPr lang="en-CA" sz="2500" dirty="0">
              <a:latin typeface="Century Schoolbook" panose="02040604050505020304" pitchFamily="18" charset="0"/>
            </a:endParaRPr>
          </a:p>
          <a:p>
            <a:pPr lvl="1">
              <a:defRPr/>
            </a:pPr>
            <a:endParaRPr lang="en-CA" sz="2500" dirty="0" smtClean="0">
              <a:latin typeface="Century Schoolbook" panose="02040604050505020304" pitchFamily="18" charset="0"/>
            </a:endParaRPr>
          </a:p>
          <a:p>
            <a:pPr lvl="1">
              <a:defRPr/>
            </a:pPr>
            <a:endParaRPr lang="en-CA" sz="2500" dirty="0" smtClean="0">
              <a:latin typeface="Century Schoolbook" panose="02040604050505020304" pitchFamily="18" charset="0"/>
            </a:endParaRPr>
          </a:p>
          <a:p>
            <a:pPr lvl="1">
              <a:defRPr/>
            </a:pPr>
            <a:endParaRPr lang="en-CA" sz="2500" dirty="0" smtClean="0">
              <a:latin typeface="Century Schoolbook" panose="02040604050505020304" pitchFamily="18" charset="0"/>
            </a:endParaRPr>
          </a:p>
          <a:p>
            <a:pPr lvl="2">
              <a:defRPr/>
            </a:pPr>
            <a:endParaRPr lang="en-CA" sz="2500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Objectif de la présentation</a:t>
            </a:r>
            <a:endParaRPr lang="fr-CA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r-CA" sz="2500" dirty="0" smtClean="0">
                <a:latin typeface="Century Schoolbook" panose="02040604050505020304" pitchFamily="18" charset="0"/>
              </a:rPr>
              <a:t>L’objectif est de partager l ’expérience de l’hôpital juif de réadaptation (HJR) à partir de la conception jusqu’à l’implantation d’une évaluation initiale interdisciplinaire auprès d’une clientèle hospitalisée dans un milieu de réadaptation de 2e ligne.</a:t>
            </a:r>
          </a:p>
          <a:p>
            <a:pPr>
              <a:defRPr/>
            </a:pPr>
            <a:endParaRPr lang="fr-CA" dirty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  <a:defRPr/>
            </a:pPr>
            <a:r>
              <a:rPr lang="en-CA" sz="7200" dirty="0" err="1" smtClean="0">
                <a:latin typeface="Century Schoolbook" panose="02040604050505020304" pitchFamily="18" charset="0"/>
              </a:rPr>
              <a:t>Merci</a:t>
            </a:r>
            <a:r>
              <a:rPr lang="en-CA" sz="7200" dirty="0" smtClean="0">
                <a:latin typeface="Century Schoolbook" panose="02040604050505020304" pitchFamily="18" charset="0"/>
              </a:rPr>
              <a:t> !</a:t>
            </a:r>
          </a:p>
          <a:p>
            <a:pPr>
              <a:defRPr/>
            </a:pPr>
            <a:endParaRPr lang="en-CA" dirty="0" smtClean="0">
              <a:latin typeface="Century Schoolbook" panose="02040604050505020304" pitchFamily="18" charset="0"/>
            </a:endParaRPr>
          </a:p>
          <a:p>
            <a:pPr marL="0" indent="0" algn="ctr">
              <a:buNone/>
              <a:defRPr/>
            </a:pP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Des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questions?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Plan de la présentation</a:t>
            </a:r>
            <a:endParaRPr lang="fr-CA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Contexte 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Vision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Objectifs visés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Description du document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tableau synthèse des sections</a:t>
            </a:r>
            <a:endParaRPr lang="fr-CA" sz="2200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Processus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phase de développement et phase d’implantation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Défis rencontrés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Impacts et répercussions</a:t>
            </a: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Conclusion</a:t>
            </a:r>
            <a:endParaRPr lang="fr-CA" sz="2300" dirty="0">
              <a:latin typeface="Century Schoolbook" panose="02040604050505020304" pitchFamily="18" charset="0"/>
            </a:endParaRPr>
          </a:p>
        </p:txBody>
      </p:sp>
      <p:pic>
        <p:nvPicPr>
          <p:cNvPr id="7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Contexte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35562"/>
          </a:xfrm>
        </p:spPr>
        <p:txBody>
          <a:bodyPr/>
          <a:lstStyle/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Évaluation initiale intégrée pour la clientèle hospitalisée qui comportait des éléments interdisciplinaires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Mise en place en 1999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Outil d’évaluation ne répondant plus aux besoins cliniques de la clientèle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Favorise la création de documents parallèles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Temps et délais de rédaction augmentés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Dédoublement d’information documentée</a:t>
            </a:r>
          </a:p>
          <a:p>
            <a:pPr lvl="1"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Duplication de cueillette de données auprès du client</a:t>
            </a:r>
          </a:p>
          <a:p>
            <a:pPr>
              <a:defRPr/>
            </a:pPr>
            <a:endParaRPr lang="fr-CA" sz="2300" dirty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Vision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CA" sz="2300" dirty="0">
                <a:latin typeface="Century Schoolbook" panose="02040604050505020304" pitchFamily="18" charset="0"/>
              </a:rPr>
              <a:t>Approche </a:t>
            </a:r>
            <a:r>
              <a:rPr lang="fr-CA" sz="2300" dirty="0" smtClean="0">
                <a:latin typeface="Century Schoolbook" panose="02040604050505020304" pitchFamily="18" charset="0"/>
              </a:rPr>
              <a:t>centrée </a:t>
            </a:r>
            <a:r>
              <a:rPr lang="fr-CA" sz="2300" dirty="0">
                <a:latin typeface="Century Schoolbook" panose="02040604050505020304" pitchFamily="18" charset="0"/>
              </a:rPr>
              <a:t>sur le </a:t>
            </a:r>
            <a:r>
              <a:rPr lang="fr-CA" sz="2300" dirty="0" smtClean="0">
                <a:latin typeface="Century Schoolbook" panose="02040604050505020304" pitchFamily="18" charset="0"/>
              </a:rPr>
              <a:t>client qui contribue à apporter  une valeur ajoutée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CA" sz="2300" dirty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Créer </a:t>
            </a:r>
            <a:r>
              <a:rPr lang="fr-CA" sz="2300" dirty="0">
                <a:latin typeface="Century Schoolbook" panose="02040604050505020304" pitchFamily="18" charset="0"/>
              </a:rPr>
              <a:t>un outil pertinent et </a:t>
            </a:r>
            <a:r>
              <a:rPr lang="fr-CA" sz="2300" dirty="0" smtClean="0">
                <a:latin typeface="Century Schoolbook" panose="02040604050505020304" pitchFamily="18" charset="0"/>
              </a:rPr>
              <a:t>utile supportant le travail interdisciplinaire et adapté à la réalité clinique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Standardiser </a:t>
            </a:r>
            <a:r>
              <a:rPr lang="fr-CA" sz="2300" dirty="0">
                <a:latin typeface="Century Schoolbook" panose="02040604050505020304" pitchFamily="18" charset="0"/>
              </a:rPr>
              <a:t>la documentation des </a:t>
            </a:r>
            <a:r>
              <a:rPr lang="fr-CA" sz="2300" dirty="0" smtClean="0">
                <a:latin typeface="Century Schoolbook" panose="02040604050505020304" pitchFamily="18" charset="0"/>
              </a:rPr>
              <a:t>programmes accueillant une clientèle hospitalisée en tenant compte des similarités et de la diversité de la clientèle. </a:t>
            </a:r>
            <a:endParaRPr lang="fr-CA" sz="2300" dirty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Century Schoolbook" panose="02040604050505020304" pitchFamily="18" charset="0"/>
              </a:rPr>
              <a:t>Objectifs visés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Diminuer la duplication (évaluation, plan d’intervention interdisciplinaire (PII)</a:t>
            </a:r>
          </a:p>
          <a:p>
            <a:pPr eaLnBrk="1" hangingPunct="1">
              <a:lnSpc>
                <a:spcPct val="80000"/>
              </a:lnSpc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Respecter les exigences des ordres professionnels en matière de tenue de dossier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Structurer l’évaluation des intervenants noyaux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    (ergothérapeute, infirmière, physiothérapeute)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Organiser </a:t>
            </a:r>
            <a:r>
              <a:rPr lang="fr-CA" sz="2300" dirty="0">
                <a:latin typeface="Century Schoolbook" panose="02040604050505020304" pitchFamily="18" charset="0"/>
              </a:rPr>
              <a:t>les informations pour </a:t>
            </a:r>
            <a:r>
              <a:rPr lang="fr-CA" sz="2300" dirty="0" smtClean="0">
                <a:latin typeface="Century Schoolbook" panose="02040604050505020304" pitchFamily="18" charset="0"/>
              </a:rPr>
              <a:t>qu’un lecteur </a:t>
            </a:r>
            <a:r>
              <a:rPr lang="fr-CA" sz="2300" dirty="0">
                <a:latin typeface="Century Schoolbook" panose="02040604050505020304" pitchFamily="18" charset="0"/>
              </a:rPr>
              <a:t>puisse </a:t>
            </a:r>
            <a:r>
              <a:rPr lang="fr-CA" sz="2300" dirty="0" smtClean="0">
                <a:latin typeface="Century Schoolbook" panose="02040604050505020304" pitchFamily="18" charset="0"/>
              </a:rPr>
              <a:t>avoir un portrait du client en un coup d’œil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CA" sz="2300" dirty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Faciliter la formulation des objectifs des clients en PII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10" y="139304"/>
            <a:ext cx="5137390" cy="664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CA" dirty="0" smtClean="0">
                <a:latin typeface="Century Schoolbook" panose="02040604050505020304" pitchFamily="18" charset="0"/>
              </a:rPr>
              <a:t>Description du document</a:t>
            </a:r>
            <a:endParaRPr lang="fr-CA" dirty="0">
              <a:latin typeface="Century Schoolbook" panose="020406040505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Comporte plusieurs sections: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sz="2200" dirty="0" smtClean="0">
                <a:latin typeface="Century Schoolbook" panose="02040604050505020304" pitchFamily="18" charset="0"/>
              </a:rPr>
              <a:t>Sections communes et spécifiques aux programmes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CA" sz="2300" dirty="0" smtClean="0">
                <a:latin typeface="Century Schoolbook" panose="02040604050505020304" pitchFamily="18" charset="0"/>
              </a:rPr>
              <a:t>Sections interdisciplinaires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sz="2200" dirty="0" err="1" smtClean="0">
                <a:latin typeface="Century Schoolbook" panose="02040604050505020304" pitchFamily="18" charset="0"/>
              </a:rPr>
              <a:t>Cueillette</a:t>
            </a:r>
            <a:r>
              <a:rPr lang="en-CA" sz="2200" dirty="0" smtClean="0">
                <a:latin typeface="Century Schoolbook" panose="02040604050505020304" pitchFamily="18" charset="0"/>
              </a:rPr>
              <a:t> de </a:t>
            </a:r>
            <a:r>
              <a:rPr lang="en-CA" sz="2200" dirty="0" err="1" smtClean="0">
                <a:latin typeface="Century Schoolbook" panose="02040604050505020304" pitchFamily="18" charset="0"/>
              </a:rPr>
              <a:t>données</a:t>
            </a:r>
            <a:r>
              <a:rPr lang="en-CA" sz="2200" dirty="0" smtClean="0">
                <a:latin typeface="Century Schoolbook" panose="02040604050505020304" pitchFamily="18" charset="0"/>
              </a:rPr>
              <a:t> (</a:t>
            </a:r>
            <a:r>
              <a:rPr lang="en-CA" sz="2200" dirty="0" err="1" smtClean="0">
                <a:latin typeface="Century Schoolbook" panose="02040604050505020304" pitchFamily="18" charset="0"/>
              </a:rPr>
              <a:t>papier</a:t>
            </a:r>
            <a:r>
              <a:rPr lang="en-CA" sz="2200" dirty="0" smtClean="0">
                <a:latin typeface="Century Schoolbook" panose="02040604050505020304" pitchFamily="18" charset="0"/>
              </a:rPr>
              <a:t> </a:t>
            </a:r>
            <a:r>
              <a:rPr lang="en-CA" sz="2200" dirty="0" err="1" smtClean="0">
                <a:latin typeface="Century Schoolbook" panose="02040604050505020304" pitchFamily="18" charset="0"/>
              </a:rPr>
              <a:t>carbone</a:t>
            </a:r>
            <a:r>
              <a:rPr lang="en-CA" sz="2300" dirty="0" smtClean="0">
                <a:latin typeface="Century Schoolbook" panose="02040604050505020304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CA" sz="2300" dirty="0" smtClean="0">
              <a:latin typeface="Century Schoolbook" panose="020406040505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sz="2200" dirty="0" err="1" smtClean="0">
                <a:latin typeface="Century Schoolbook" panose="02040604050505020304" pitchFamily="18" charset="0"/>
              </a:rPr>
              <a:t>Capacités</a:t>
            </a:r>
            <a:r>
              <a:rPr lang="en-CA" sz="2200" dirty="0" smtClean="0">
                <a:latin typeface="Century Schoolbook" panose="02040604050505020304" pitchFamily="18" charset="0"/>
              </a:rPr>
              <a:t> / </a:t>
            </a:r>
            <a:r>
              <a:rPr lang="en-CA" sz="2200" dirty="0" err="1" smtClean="0">
                <a:latin typeface="Century Schoolbook" panose="02040604050505020304" pitchFamily="18" charset="0"/>
              </a:rPr>
              <a:t>incapacités</a:t>
            </a:r>
            <a:r>
              <a:rPr lang="en-CA" sz="2200" dirty="0" smtClean="0">
                <a:latin typeface="Century Schoolbook" panose="02040604050505020304" pitchFamily="18" charset="0"/>
              </a:rPr>
              <a:t> </a:t>
            </a:r>
            <a:endParaRPr lang="en-CA" sz="2200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CA" sz="2000" dirty="0" err="1" smtClean="0">
                <a:latin typeface="Century Schoolbook" panose="02040604050505020304" pitchFamily="18" charset="0"/>
              </a:rPr>
              <a:t>langage</a:t>
            </a:r>
            <a:r>
              <a:rPr lang="en-CA" sz="2000" dirty="0" smtClean="0">
                <a:latin typeface="Century Schoolbook" panose="02040604050505020304" pitchFamily="18" charset="0"/>
              </a:rPr>
              <a:t>, </a:t>
            </a:r>
            <a:r>
              <a:rPr lang="en-CA" sz="2000" dirty="0" err="1" smtClean="0">
                <a:latin typeface="Century Schoolbook" panose="02040604050505020304" pitchFamily="18" charset="0"/>
              </a:rPr>
              <a:t>activités</a:t>
            </a:r>
            <a:r>
              <a:rPr lang="en-CA" sz="2000" dirty="0" smtClean="0">
                <a:latin typeface="Century Schoolbook" panose="02040604050505020304" pitchFamily="18" charset="0"/>
              </a:rPr>
              <a:t> </a:t>
            </a:r>
            <a:r>
              <a:rPr lang="en-CA" sz="2000" dirty="0" err="1" smtClean="0">
                <a:latin typeface="Century Schoolbook" panose="02040604050505020304" pitchFamily="18" charset="0"/>
              </a:rPr>
              <a:t>intellectuelles</a:t>
            </a:r>
            <a:r>
              <a:rPr lang="en-CA" sz="2000" dirty="0" smtClean="0">
                <a:latin typeface="Century Schoolbook" panose="02040604050505020304" pitchFamily="18" charset="0"/>
              </a:rPr>
              <a:t>, </a:t>
            </a:r>
            <a:r>
              <a:rPr lang="en-CA" sz="2000" dirty="0" err="1" smtClean="0">
                <a:latin typeface="Century Schoolbook" panose="02040604050505020304" pitchFamily="18" charset="0"/>
              </a:rPr>
              <a:t>comportement</a:t>
            </a:r>
            <a:r>
              <a:rPr lang="en-CA" sz="2000" dirty="0" smtClean="0">
                <a:latin typeface="Century Schoolbook" panose="02040604050505020304" pitchFamily="18" charset="0"/>
              </a:rPr>
              <a:t>, </a:t>
            </a:r>
            <a:r>
              <a:rPr lang="en-CA" sz="2000" dirty="0" err="1" smtClean="0">
                <a:latin typeface="Century Schoolbook" panose="02040604050505020304" pitchFamily="18" charset="0"/>
              </a:rPr>
              <a:t>douleur</a:t>
            </a:r>
            <a:r>
              <a:rPr lang="en-CA" sz="2000" dirty="0" smtClean="0">
                <a:latin typeface="Century Schoolbook" panose="02040604050505020304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CA" dirty="0" smtClean="0">
              <a:latin typeface="Century Schoolbook" panose="020406040505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sz="2200" dirty="0" smtClean="0">
                <a:latin typeface="Century Schoolbook" panose="02040604050505020304" pitchFamily="18" charset="0"/>
              </a:rPr>
              <a:t>Habitudes de vie</a:t>
            </a:r>
          </a:p>
          <a:p>
            <a:pPr marL="344487" lvl="1" indent="0" eaLnBrk="1" hangingPunct="1">
              <a:lnSpc>
                <a:spcPct val="80000"/>
              </a:lnSpc>
              <a:buNone/>
              <a:defRPr/>
            </a:pPr>
            <a:endParaRPr lang="en-CA" sz="2300" dirty="0" smtClean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CA" sz="2300" dirty="0" err="1" smtClean="0">
                <a:latin typeface="Century Schoolbook" panose="02040604050505020304" pitchFamily="18" charset="0"/>
              </a:rPr>
              <a:t>Chaque</a:t>
            </a:r>
            <a:r>
              <a:rPr lang="en-CA" sz="2300" dirty="0" smtClean="0">
                <a:latin typeface="Century Schoolbook" panose="02040604050505020304" pitchFamily="18" charset="0"/>
              </a:rPr>
              <a:t> discipline a un </a:t>
            </a:r>
            <a:r>
              <a:rPr lang="en-CA" sz="2300" dirty="0" err="1" smtClean="0">
                <a:latin typeface="Century Schoolbook" panose="02040604050505020304" pitchFamily="18" charset="0"/>
              </a:rPr>
              <a:t>identifiant</a:t>
            </a:r>
            <a:r>
              <a:rPr lang="en-CA" sz="2300" dirty="0" smtClean="0">
                <a:latin typeface="Century Schoolbook" panose="02040604050505020304" pitchFamily="18" charset="0"/>
              </a:rPr>
              <a:t> </a:t>
            </a:r>
            <a:r>
              <a:rPr lang="en-CA" sz="2300" dirty="0" err="1" smtClean="0">
                <a:latin typeface="Century Schoolbook" panose="02040604050505020304" pitchFamily="18" charset="0"/>
              </a:rPr>
              <a:t>attribué</a:t>
            </a:r>
            <a:endParaRPr lang="en-CA" sz="2300" dirty="0" smtClean="0">
              <a:latin typeface="Century Schoolbook" panose="02040604050505020304" pitchFamily="18" charset="0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CA" sz="2300" dirty="0" smtClean="0">
              <a:latin typeface="Century Schoolbook" panose="02040604050505020304" pitchFamily="18" charset="0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CA" sz="2300" dirty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CA" sz="2300" dirty="0" smtClean="0">
              <a:latin typeface="Century Schoolbook" panose="020406040505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300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CA" sz="23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1116842" y="6019800"/>
            <a:ext cx="609600" cy="38100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                     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1981200" y="6019800"/>
            <a:ext cx="533400" cy="381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       </a:t>
            </a:r>
            <a:endParaRPr lang="fr-CA" dirty="0"/>
          </a:p>
        </p:txBody>
      </p:sp>
      <p:sp>
        <p:nvSpPr>
          <p:cNvPr id="6" name="Ellipse 5"/>
          <p:cNvSpPr/>
          <p:nvPr/>
        </p:nvSpPr>
        <p:spPr>
          <a:xfrm>
            <a:off x="2743200" y="6019800"/>
            <a:ext cx="609600" cy="40317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Picture 2" descr="C:\Documents and Settings\mv02668\Bureau\CISSS_Laval_N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06" y="5714999"/>
            <a:ext cx="2064994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943600"/>
            <a:ext cx="83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48" y="36848"/>
            <a:ext cx="4994051" cy="674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3276</TotalTime>
  <Words>857</Words>
  <Application>Microsoft Office PowerPoint</Application>
  <PresentationFormat>Affichage à l'écran (4:3)</PresentationFormat>
  <Paragraphs>231</Paragraphs>
  <Slides>20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Bordure</vt:lpstr>
      <vt:lpstr>Présentation PowerPoint</vt:lpstr>
      <vt:lpstr>Objectif de la présentation</vt:lpstr>
      <vt:lpstr>Plan de la présentation</vt:lpstr>
      <vt:lpstr>Contexte </vt:lpstr>
      <vt:lpstr>Vision</vt:lpstr>
      <vt:lpstr>Objectifs visés</vt:lpstr>
      <vt:lpstr>Présentation PowerPoint</vt:lpstr>
      <vt:lpstr>Description du document</vt:lpstr>
      <vt:lpstr>Présentation PowerPoint</vt:lpstr>
      <vt:lpstr>Description du document (suite)</vt:lpstr>
      <vt:lpstr>Présentation PowerPoint</vt:lpstr>
      <vt:lpstr>Processus</vt:lpstr>
      <vt:lpstr>Processus (suite)</vt:lpstr>
      <vt:lpstr>Présentation PowerPoint</vt:lpstr>
      <vt:lpstr>Processus (suite)</vt:lpstr>
      <vt:lpstr>Processus (suite)</vt:lpstr>
      <vt:lpstr>Défis rencontrés</vt:lpstr>
      <vt:lpstr>Impacts et répercussions</vt:lpstr>
      <vt:lpstr>Conclusion</vt:lpstr>
      <vt:lpstr>Présentation PowerPoint</vt:lpstr>
    </vt:vector>
  </TitlesOfParts>
  <Company>hjr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INITIALE INTÉGRÉE</dc:title>
  <dc:creator>hjr</dc:creator>
  <cp:lastModifiedBy>Sandra Prizio</cp:lastModifiedBy>
  <cp:revision>237</cp:revision>
  <cp:lastPrinted>2014-10-20T21:15:36Z</cp:lastPrinted>
  <dcterms:created xsi:type="dcterms:W3CDTF">2010-08-25T18:35:27Z</dcterms:created>
  <dcterms:modified xsi:type="dcterms:W3CDTF">2015-09-24T12:21:52Z</dcterms:modified>
</cp:coreProperties>
</file>