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345" r:id="rId4"/>
    <p:sldId id="259" r:id="rId5"/>
    <p:sldId id="321" r:id="rId6"/>
    <p:sldId id="341" r:id="rId7"/>
    <p:sldId id="260" r:id="rId8"/>
    <p:sldId id="271" r:id="rId9"/>
    <p:sldId id="261" r:id="rId10"/>
    <p:sldId id="343" r:id="rId11"/>
    <p:sldId id="262" r:id="rId12"/>
    <p:sldId id="322" r:id="rId13"/>
    <p:sldId id="344" r:id="rId14"/>
    <p:sldId id="324" r:id="rId15"/>
    <p:sldId id="325" r:id="rId16"/>
    <p:sldId id="326" r:id="rId17"/>
    <p:sldId id="338" r:id="rId18"/>
    <p:sldId id="327" r:id="rId19"/>
    <p:sldId id="354" r:id="rId20"/>
    <p:sldId id="328" r:id="rId21"/>
    <p:sldId id="329" r:id="rId22"/>
    <p:sldId id="330" r:id="rId23"/>
    <p:sldId id="331" r:id="rId24"/>
    <p:sldId id="332" r:id="rId25"/>
    <p:sldId id="346" r:id="rId26"/>
    <p:sldId id="347" r:id="rId27"/>
    <p:sldId id="348" r:id="rId28"/>
    <p:sldId id="349" r:id="rId29"/>
    <p:sldId id="350" r:id="rId30"/>
    <p:sldId id="351" r:id="rId31"/>
    <p:sldId id="352" r:id="rId32"/>
    <p:sldId id="353" r:id="rId33"/>
    <p:sldId id="340"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812"/>
    <a:srgbClr val="C0504D"/>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437" autoAdjust="0"/>
  </p:normalViewPr>
  <p:slideViewPr>
    <p:cSldViewPr snapToGrid="0" snapToObjects="1">
      <p:cViewPr>
        <p:scale>
          <a:sx n="81" d="100"/>
          <a:sy n="81" d="100"/>
        </p:scale>
        <p:origin x="-808" y="232"/>
      </p:cViewPr>
      <p:guideLst>
        <p:guide orient="horz" pos="2160"/>
        <p:guide pos="2880"/>
      </p:guideLst>
    </p:cSldViewPr>
  </p:slideViewPr>
  <p:outlineViewPr>
    <p:cViewPr>
      <p:scale>
        <a:sx n="33" d="100"/>
        <a:sy n="33" d="100"/>
      </p:scale>
      <p:origin x="0" y="58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5B1DB-6E5A-0748-81C5-1AAD0B6D3CB2}" type="datetimeFigureOut">
              <a:rPr lang="fr-FR" smtClean="0"/>
              <a:t>15-09-22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0E841-6085-3443-8E85-6919DB492843}" type="slidenum">
              <a:rPr lang="fr-FR" smtClean="0"/>
              <a:t>‹#›</a:t>
            </a:fld>
            <a:endParaRPr lang="fr-FR"/>
          </a:p>
        </p:txBody>
      </p:sp>
    </p:spTree>
    <p:extLst>
      <p:ext uri="{BB962C8B-B14F-4D97-AF65-F5344CB8AC3E}">
        <p14:creationId xmlns:p14="http://schemas.microsoft.com/office/powerpoint/2010/main" val="7921037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r>
              <a:rPr lang="fr-FR" dirty="0" smtClean="0">
                <a:ea typeface="MS PGothic" charset="0"/>
              </a:rPr>
              <a:t>Bonjour</a:t>
            </a:r>
          </a:p>
          <a:p>
            <a:pPr>
              <a:defRPr/>
            </a:pPr>
            <a:r>
              <a:rPr lang="fr-FR" baseline="0" dirty="0" smtClean="0">
                <a:ea typeface="MS PGothic" charset="0"/>
              </a:rPr>
              <a:t>Tel que </a:t>
            </a:r>
            <a:r>
              <a:rPr lang="fr-FR" baseline="0" dirty="0" err="1" smtClean="0">
                <a:ea typeface="MS PGothic" charset="0"/>
              </a:rPr>
              <a:t>mentionné,je</a:t>
            </a:r>
            <a:r>
              <a:rPr lang="fr-FR" baseline="0" dirty="0" smtClean="0">
                <a:ea typeface="MS PGothic" charset="0"/>
              </a:rPr>
              <a:t> suis ergothérapeute au programme des grands brûlés de l’Hôpital Villa </a:t>
            </a:r>
            <a:r>
              <a:rPr lang="fr-FR" baseline="0" dirty="0" err="1" smtClean="0">
                <a:ea typeface="MS PGothic" charset="0"/>
              </a:rPr>
              <a:t>Médica</a:t>
            </a:r>
            <a:r>
              <a:rPr lang="fr-FR" baseline="0" dirty="0" smtClean="0">
                <a:ea typeface="MS PGothic" charset="0"/>
              </a:rPr>
              <a:t>. Étant donné qu’une brûlures du 4</a:t>
            </a:r>
            <a:r>
              <a:rPr lang="fr-FR" baseline="30000" dirty="0" smtClean="0">
                <a:ea typeface="MS PGothic" charset="0"/>
              </a:rPr>
              <a:t>e</a:t>
            </a:r>
            <a:r>
              <a:rPr lang="fr-FR" baseline="0" dirty="0" smtClean="0">
                <a:ea typeface="MS PGothic" charset="0"/>
              </a:rPr>
              <a:t> degré nécessite une amputation, nous avons à nous impliquer dans le processus de réadaptation de cette clientèle au niveau de la phase </a:t>
            </a:r>
            <a:r>
              <a:rPr lang="fr-FR" baseline="0" dirty="0" err="1" smtClean="0">
                <a:ea typeface="MS PGothic" charset="0"/>
              </a:rPr>
              <a:t>préprothétique</a:t>
            </a:r>
            <a:r>
              <a:rPr lang="fr-FR" baseline="0" dirty="0" smtClean="0">
                <a:ea typeface="MS PGothic" charset="0"/>
              </a:rPr>
              <a:t>.</a:t>
            </a:r>
          </a:p>
          <a:p>
            <a:pPr>
              <a:defRPr/>
            </a:pPr>
            <a:r>
              <a:rPr lang="fr-FR" baseline="0" dirty="0" smtClean="0">
                <a:ea typeface="MS PGothic" charset="0"/>
              </a:rPr>
              <a:t>Je suis ici aujourd’hui pour vous parler de la rééducation sensitive de Claude </a:t>
            </a:r>
            <a:r>
              <a:rPr lang="fr-FR" baseline="0" dirty="0" err="1" smtClean="0">
                <a:ea typeface="MS PGothic" charset="0"/>
              </a:rPr>
              <a:t>Spicher</a:t>
            </a:r>
            <a:r>
              <a:rPr lang="fr-FR" baseline="0" dirty="0" smtClean="0">
                <a:ea typeface="MS PGothic" charset="0"/>
              </a:rPr>
              <a:t> et plus </a:t>
            </a:r>
            <a:r>
              <a:rPr lang="fr-FR" baseline="0" dirty="0" err="1" smtClean="0">
                <a:ea typeface="MS PGothic" charset="0"/>
              </a:rPr>
              <a:t>particulèrement</a:t>
            </a:r>
            <a:r>
              <a:rPr lang="fr-FR" baseline="0" dirty="0" smtClean="0">
                <a:ea typeface="MS PGothic" charset="0"/>
              </a:rPr>
              <a:t> de l’utilisation que nous en avons fait avec une personne amputée du MS</a:t>
            </a:r>
          </a:p>
        </p:txBody>
      </p:sp>
      <p:sp>
        <p:nvSpPr>
          <p:cNvPr id="5124"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9C86674B-1E4D-2744-9A6F-8ACE008ACE15}" type="slidenum">
              <a:rPr lang="fr-FR" sz="1200" u="none"/>
              <a:pPr>
                <a:defRPr/>
              </a:pPr>
              <a:t>1</a:t>
            </a:fld>
            <a:endParaRPr lang="fr-FR" sz="1200" u="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FR" baseline="0" dirty="0" smtClean="0">
                <a:ea typeface="MS PGothic" charset="0"/>
              </a:rPr>
              <a:t>Pour l’hypoesthésie: </a:t>
            </a:r>
          </a:p>
          <a:p>
            <a:pPr>
              <a:defRPr/>
            </a:pPr>
            <a:endParaRPr lang="fr-FR" baseline="0" dirty="0" smtClean="0">
              <a:ea typeface="MS PGothic" charset="0"/>
            </a:endParaRPr>
          </a:p>
          <a:p>
            <a:pPr>
              <a:defRPr/>
            </a:pPr>
            <a:r>
              <a:rPr lang="fr-FR" baseline="0" dirty="0" smtClean="0">
                <a:ea typeface="MS PGothic" charset="0"/>
              </a:rPr>
              <a:t>Il y a 2 possibilités: soit l’hypoesthésie était masquée par l’</a:t>
            </a:r>
            <a:r>
              <a:rPr lang="fr-FR" baseline="0" dirty="0" err="1" smtClean="0">
                <a:ea typeface="MS PGothic" charset="0"/>
              </a:rPr>
              <a:t>allodynie</a:t>
            </a:r>
            <a:r>
              <a:rPr lang="fr-FR" baseline="0" dirty="0" smtClean="0">
                <a:ea typeface="MS PGothic" charset="0"/>
              </a:rPr>
              <a:t> au départ  et peut être enfin traitée une fois l’</a:t>
            </a:r>
            <a:r>
              <a:rPr lang="fr-FR" baseline="0" dirty="0" err="1" smtClean="0">
                <a:ea typeface="MS PGothic" charset="0"/>
              </a:rPr>
              <a:t>allodynie</a:t>
            </a:r>
            <a:r>
              <a:rPr lang="fr-FR" baseline="0" dirty="0" smtClean="0">
                <a:ea typeface="MS PGothic" charset="0"/>
              </a:rPr>
              <a:t> éliminée soit il n’y avait pas d’</a:t>
            </a:r>
            <a:r>
              <a:rPr lang="fr-FR" baseline="0" dirty="0" err="1" smtClean="0">
                <a:ea typeface="MS PGothic" charset="0"/>
              </a:rPr>
              <a:t>allodynie</a:t>
            </a:r>
            <a:r>
              <a:rPr lang="fr-FR" baseline="0" dirty="0" smtClean="0">
                <a:ea typeface="MS PGothic" charset="0"/>
              </a:rPr>
              <a:t> et l’hypoesthésie a pu être traiter dès le début.</a:t>
            </a:r>
          </a:p>
          <a:p>
            <a:pPr>
              <a:defRPr/>
            </a:pPr>
            <a:endParaRPr lang="fr-FR" baseline="0" dirty="0" smtClean="0">
              <a:ea typeface="MS PGothic" charset="0"/>
            </a:endParaRPr>
          </a:p>
          <a:p>
            <a:pPr>
              <a:defRPr/>
            </a:pPr>
            <a:r>
              <a:rPr lang="fr-FR" baseline="0" dirty="0" smtClean="0">
                <a:ea typeface="MS PGothic" charset="0"/>
              </a:rPr>
              <a:t>Dans les 2 cas, l’évaluation est la même. Le traitement </a:t>
            </a:r>
            <a:r>
              <a:rPr lang="fr-FR" baseline="0" dirty="0" err="1" smtClean="0">
                <a:ea typeface="MS PGothic" charset="0"/>
              </a:rPr>
              <a:t>ausii</a:t>
            </a:r>
            <a:r>
              <a:rPr lang="fr-FR" baseline="0" dirty="0" smtClean="0">
                <a:ea typeface="MS PGothic" charset="0"/>
              </a:rPr>
              <a:t> sauf qu’il se fera de façon plus graduelle s’il y avait une </a:t>
            </a:r>
            <a:r>
              <a:rPr lang="fr-FR" baseline="0" dirty="0" err="1" smtClean="0">
                <a:ea typeface="MS PGothic" charset="0"/>
              </a:rPr>
              <a:t>allodynie</a:t>
            </a:r>
            <a:r>
              <a:rPr lang="fr-FR" baseline="0" dirty="0" smtClean="0">
                <a:ea typeface="MS PGothic" charset="0"/>
              </a:rPr>
              <a:t> au départ</a:t>
            </a:r>
            <a:endParaRPr lang="fr-FR" dirty="0">
              <a:ea typeface="MS PGothic" charset="0"/>
            </a:endParaRPr>
          </a:p>
        </p:txBody>
      </p:sp>
      <p:sp>
        <p:nvSpPr>
          <p:cNvPr id="9220"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4C4D4267-7C83-F44F-B12B-0B83A2C44325}" type="slidenum">
              <a:rPr lang="fr-FR" sz="1200" u="none"/>
              <a:pPr>
                <a:defRPr/>
              </a:pPr>
              <a:t>10</a:t>
            </a:fld>
            <a:endParaRPr lang="fr-FR" sz="1200" u="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smtClean="0">
                <a:ea typeface="MS PGothic" charset="0"/>
              </a:rPr>
              <a:t>Tout</a:t>
            </a:r>
            <a:r>
              <a:rPr lang="en-CA" baseline="0" dirty="0" smtClean="0">
                <a:ea typeface="MS PGothic" charset="0"/>
              </a:rPr>
              <a:t> </a:t>
            </a:r>
            <a:r>
              <a:rPr lang="en-CA" baseline="0" dirty="0" err="1" smtClean="0">
                <a:ea typeface="MS PGothic" charset="0"/>
              </a:rPr>
              <a:t>comme</a:t>
            </a:r>
            <a:r>
              <a:rPr lang="en-CA" baseline="0" dirty="0" smtClean="0">
                <a:ea typeface="MS PGothic" charset="0"/>
              </a:rPr>
              <a:t> </a:t>
            </a:r>
            <a:r>
              <a:rPr lang="en-CA" baseline="0" dirty="0" err="1" smtClean="0">
                <a:ea typeface="MS PGothic" charset="0"/>
              </a:rPr>
              <a:t>l’allodynie</a:t>
            </a:r>
            <a:r>
              <a:rPr lang="en-CA" baseline="0" dirty="0" smtClean="0">
                <a:ea typeface="MS PGothic" charset="0"/>
              </a:rPr>
              <a:t>, </a:t>
            </a:r>
            <a:r>
              <a:rPr lang="en-CA" baseline="0" dirty="0" err="1" smtClean="0">
                <a:ea typeface="MS PGothic" charset="0"/>
              </a:rPr>
              <a:t>l’hypoesthésie</a:t>
            </a:r>
            <a:r>
              <a:rPr lang="en-CA" baseline="0" dirty="0" smtClean="0">
                <a:ea typeface="MS PGothic" charset="0"/>
              </a:rPr>
              <a:t> </a:t>
            </a:r>
            <a:r>
              <a:rPr lang="en-CA" baseline="0" dirty="0" err="1" smtClean="0">
                <a:ea typeface="MS PGothic" charset="0"/>
              </a:rPr>
              <a:t>est</a:t>
            </a:r>
            <a:r>
              <a:rPr lang="en-CA" baseline="0" dirty="0" smtClean="0">
                <a:ea typeface="MS PGothic" charset="0"/>
              </a:rPr>
              <a:t> </a:t>
            </a:r>
            <a:r>
              <a:rPr lang="en-CA" baseline="0" dirty="0" err="1" smtClean="0">
                <a:ea typeface="MS PGothic" charset="0"/>
              </a:rPr>
              <a:t>cartographiée</a:t>
            </a:r>
            <a:r>
              <a:rPr lang="en-CA" baseline="0" dirty="0" smtClean="0">
                <a:ea typeface="MS PGothic" charset="0"/>
              </a:rPr>
              <a:t> avec les monofilament de SW On utilise </a:t>
            </a:r>
            <a:r>
              <a:rPr lang="en-CA" baseline="0" dirty="0" err="1" smtClean="0">
                <a:ea typeface="MS PGothic" charset="0"/>
              </a:rPr>
              <a:t>alors</a:t>
            </a:r>
            <a:r>
              <a:rPr lang="en-CA" baseline="0" dirty="0" smtClean="0">
                <a:ea typeface="MS PGothic" charset="0"/>
              </a:rPr>
              <a:t> le monofilament qui </a:t>
            </a:r>
            <a:r>
              <a:rPr lang="en-CA" baseline="0" dirty="0" err="1" smtClean="0">
                <a:ea typeface="MS PGothic" charset="0"/>
              </a:rPr>
              <a:t>devrait</a:t>
            </a:r>
            <a:r>
              <a:rPr lang="en-CA" baseline="0" dirty="0" smtClean="0">
                <a:ea typeface="MS PGothic" charset="0"/>
              </a:rPr>
              <a:t> </a:t>
            </a:r>
            <a:r>
              <a:rPr lang="en-CA" baseline="0" dirty="0" err="1" smtClean="0">
                <a:ea typeface="MS PGothic" charset="0"/>
              </a:rPr>
              <a:t>théoriquement</a:t>
            </a:r>
            <a:r>
              <a:rPr lang="en-CA" baseline="0" dirty="0" smtClean="0">
                <a:ea typeface="MS PGothic" charset="0"/>
              </a:rPr>
              <a:t> </a:t>
            </a:r>
            <a:r>
              <a:rPr lang="en-CA" baseline="0" dirty="0" err="1" smtClean="0">
                <a:ea typeface="MS PGothic" charset="0"/>
              </a:rPr>
              <a:t>être</a:t>
            </a:r>
            <a:r>
              <a:rPr lang="en-CA" baseline="0" dirty="0" smtClean="0">
                <a:ea typeface="MS PGothic" charset="0"/>
              </a:rPr>
              <a:t> </a:t>
            </a:r>
            <a:r>
              <a:rPr lang="en-CA" baseline="0" dirty="0" err="1" smtClean="0">
                <a:ea typeface="MS PGothic" charset="0"/>
              </a:rPr>
              <a:t>senti</a:t>
            </a:r>
            <a:r>
              <a:rPr lang="en-CA" baseline="0" dirty="0" smtClean="0">
                <a:ea typeface="MS PGothic" charset="0"/>
              </a:rPr>
              <a:t> </a:t>
            </a:r>
            <a:r>
              <a:rPr lang="en-CA" baseline="0" dirty="0" err="1" smtClean="0">
                <a:ea typeface="MS PGothic" charset="0"/>
              </a:rPr>
              <a:t>sur</a:t>
            </a:r>
            <a:r>
              <a:rPr lang="en-CA" baseline="0" dirty="0" smtClean="0">
                <a:ea typeface="MS PGothic" charset="0"/>
              </a:rPr>
              <a:t> la zone </a:t>
            </a:r>
            <a:r>
              <a:rPr lang="en-CA" baseline="0" dirty="0" err="1" smtClean="0">
                <a:ea typeface="MS PGothic" charset="0"/>
              </a:rPr>
              <a:t>évaluée</a:t>
            </a:r>
            <a:r>
              <a:rPr lang="en-CA" baseline="0" dirty="0" smtClean="0">
                <a:ea typeface="MS PGothic" charset="0"/>
              </a:rPr>
              <a:t>.</a:t>
            </a:r>
            <a:endParaRPr lang="en-CA" dirty="0">
              <a:ea typeface="MS PGothic" charset="0"/>
            </a:endParaRPr>
          </a:p>
          <a:p>
            <a:pPr>
              <a:defRPr/>
            </a:pPr>
            <a:r>
              <a:rPr lang="en-CA" dirty="0" smtClean="0">
                <a:ea typeface="MS PGothic" charset="0"/>
              </a:rPr>
              <a:t> </a:t>
            </a:r>
            <a:endParaRPr lang="fr-CA" dirty="0">
              <a:ea typeface="MS PGothic" charset="0"/>
            </a:endParaRPr>
          </a:p>
          <a:p>
            <a:pPr>
              <a:defRPr/>
            </a:pPr>
            <a:r>
              <a:rPr lang="en-CA" dirty="0">
                <a:ea typeface="MS PGothic" charset="0"/>
              </a:rPr>
              <a:t> </a:t>
            </a:r>
            <a:r>
              <a:rPr lang="en-CA" dirty="0" err="1" smtClean="0">
                <a:ea typeface="MS PGothic" charset="0"/>
              </a:rPr>
              <a:t>Ensuite</a:t>
            </a:r>
            <a:r>
              <a:rPr lang="en-CA" baseline="0" dirty="0" smtClean="0">
                <a:ea typeface="MS PGothic" charset="0"/>
              </a:rPr>
              <a:t>, le </a:t>
            </a:r>
            <a:r>
              <a:rPr lang="en-CA" baseline="0" dirty="0" err="1" smtClean="0">
                <a:ea typeface="MS PGothic" charset="0"/>
              </a:rPr>
              <a:t>seuil</a:t>
            </a:r>
            <a:r>
              <a:rPr lang="en-CA" baseline="0" dirty="0" smtClean="0">
                <a:ea typeface="MS PGothic" charset="0"/>
              </a:rPr>
              <a:t> de perception </a:t>
            </a:r>
            <a:r>
              <a:rPr lang="en-CA" baseline="0" dirty="0" err="1" smtClean="0">
                <a:ea typeface="MS PGothic" charset="0"/>
              </a:rPr>
              <a:t>à</a:t>
            </a:r>
            <a:r>
              <a:rPr lang="en-CA" baseline="0" dirty="0" smtClean="0">
                <a:ea typeface="MS PGothic" charset="0"/>
              </a:rPr>
              <a:t> la </a:t>
            </a:r>
            <a:r>
              <a:rPr lang="en-CA" baseline="0" dirty="0" err="1" smtClean="0">
                <a:ea typeface="MS PGothic" charset="0"/>
              </a:rPr>
              <a:t>pression</a:t>
            </a:r>
            <a:r>
              <a:rPr lang="en-CA" baseline="0" dirty="0" smtClean="0">
                <a:ea typeface="MS PGothic" charset="0"/>
              </a:rPr>
              <a:t> </a:t>
            </a:r>
            <a:r>
              <a:rPr lang="en-CA" baseline="0" dirty="0" err="1" smtClean="0">
                <a:ea typeface="MS PGothic" charset="0"/>
              </a:rPr>
              <a:t>est</a:t>
            </a:r>
            <a:r>
              <a:rPr lang="en-CA" baseline="0" dirty="0" smtClean="0">
                <a:ea typeface="MS PGothic" charset="0"/>
              </a:rPr>
              <a:t> </a:t>
            </a:r>
            <a:r>
              <a:rPr lang="en-CA" baseline="0" dirty="0" err="1" smtClean="0">
                <a:ea typeface="MS PGothic" charset="0"/>
              </a:rPr>
              <a:t>évalué</a:t>
            </a:r>
            <a:r>
              <a:rPr lang="en-CA" baseline="0" dirty="0" smtClean="0">
                <a:ea typeface="MS PGothic" charset="0"/>
              </a:rPr>
              <a:t> </a:t>
            </a:r>
            <a:r>
              <a:rPr lang="en-CA" baseline="0" dirty="0" err="1" smtClean="0">
                <a:ea typeface="MS PGothic" charset="0"/>
              </a:rPr>
              <a:t>dans</a:t>
            </a:r>
            <a:r>
              <a:rPr lang="en-CA" baseline="0" dirty="0" smtClean="0">
                <a:ea typeface="MS PGothic" charset="0"/>
              </a:rPr>
              <a:t> la zone </a:t>
            </a:r>
            <a:r>
              <a:rPr lang="en-CA" baseline="0" dirty="0" err="1" smtClean="0">
                <a:ea typeface="MS PGothic" charset="0"/>
              </a:rPr>
              <a:t>hypoesthésique</a:t>
            </a:r>
            <a:r>
              <a:rPr lang="en-CA" dirty="0" smtClean="0">
                <a:ea typeface="MS PGothic" charset="0"/>
              </a:rPr>
              <a:t> </a:t>
            </a:r>
            <a:endParaRPr lang="en-CA" dirty="0">
              <a:ea typeface="MS PGothic" charset="0"/>
            </a:endParaRPr>
          </a:p>
          <a:p>
            <a:pPr>
              <a:defRPr/>
            </a:pPr>
            <a:endParaRPr lang="en-CA" dirty="0">
              <a:ea typeface="MS PGothic" charset="0"/>
            </a:endParaRPr>
          </a:p>
          <a:p>
            <a:pPr>
              <a:defRPr/>
            </a:pPr>
            <a:r>
              <a:rPr lang="en-CA" dirty="0" smtClean="0">
                <a:ea typeface="MS PGothic" charset="0"/>
              </a:rPr>
              <a:t>Le</a:t>
            </a:r>
            <a:r>
              <a:rPr lang="en-CA" baseline="0" dirty="0" smtClean="0">
                <a:ea typeface="MS PGothic" charset="0"/>
              </a:rPr>
              <a:t> </a:t>
            </a:r>
            <a:r>
              <a:rPr lang="en-CA" baseline="0" dirty="0" err="1" smtClean="0">
                <a:ea typeface="MS PGothic" charset="0"/>
              </a:rPr>
              <a:t>traitement</a:t>
            </a:r>
            <a:r>
              <a:rPr lang="en-CA" baseline="0" dirty="0" smtClean="0">
                <a:ea typeface="MS PGothic" charset="0"/>
              </a:rPr>
              <a:t> </a:t>
            </a:r>
            <a:r>
              <a:rPr lang="en-CA" baseline="0" dirty="0" err="1" smtClean="0">
                <a:ea typeface="MS PGothic" charset="0"/>
              </a:rPr>
              <a:t>choisi</a:t>
            </a:r>
            <a:r>
              <a:rPr lang="en-CA" baseline="0" dirty="0" smtClean="0">
                <a:ea typeface="MS PGothic" charset="0"/>
              </a:rPr>
              <a:t> </a:t>
            </a:r>
            <a:r>
              <a:rPr lang="en-CA" baseline="0" dirty="0" err="1" smtClean="0">
                <a:ea typeface="MS PGothic" charset="0"/>
              </a:rPr>
              <a:t>dépend</a:t>
            </a:r>
            <a:r>
              <a:rPr lang="en-CA" baseline="0" dirty="0" smtClean="0">
                <a:ea typeface="MS PGothic" charset="0"/>
              </a:rPr>
              <a:t> du </a:t>
            </a:r>
            <a:r>
              <a:rPr lang="en-CA" baseline="0" dirty="0" err="1" smtClean="0">
                <a:ea typeface="MS PGothic" charset="0"/>
              </a:rPr>
              <a:t>seuil</a:t>
            </a:r>
            <a:r>
              <a:rPr lang="en-CA" baseline="0" dirty="0" smtClean="0">
                <a:ea typeface="MS PGothic" charset="0"/>
              </a:rPr>
              <a:t> de perception </a:t>
            </a:r>
            <a:r>
              <a:rPr lang="en-CA" baseline="0" dirty="0" err="1" smtClean="0">
                <a:ea typeface="MS PGothic" charset="0"/>
              </a:rPr>
              <a:t>à</a:t>
            </a:r>
            <a:r>
              <a:rPr lang="en-CA" baseline="0" dirty="0" smtClean="0">
                <a:ea typeface="MS PGothic" charset="0"/>
              </a:rPr>
              <a:t> la </a:t>
            </a:r>
            <a:r>
              <a:rPr lang="en-CA" baseline="0" dirty="0" err="1" smtClean="0">
                <a:ea typeface="MS PGothic" charset="0"/>
              </a:rPr>
              <a:t>pression</a:t>
            </a:r>
            <a:r>
              <a:rPr lang="en-CA" dirty="0" smtClean="0">
                <a:ea typeface="MS PGothic" charset="0"/>
              </a:rPr>
              <a:t>- </a:t>
            </a:r>
          </a:p>
          <a:p>
            <a:pPr>
              <a:defRPr/>
            </a:pPr>
            <a:endParaRPr lang="en-CA" dirty="0" smtClean="0">
              <a:ea typeface="MS PGothic" charset="0"/>
            </a:endParaRPr>
          </a:p>
          <a:p>
            <a:pPr>
              <a:defRPr/>
            </a:pPr>
            <a:r>
              <a:rPr lang="en-CA" dirty="0" err="1" smtClean="0">
                <a:ea typeface="MS PGothic" charset="0"/>
              </a:rPr>
              <a:t>S’il</a:t>
            </a:r>
            <a:r>
              <a:rPr lang="en-CA" dirty="0" smtClean="0">
                <a:ea typeface="MS PGothic" charset="0"/>
              </a:rPr>
              <a:t> </a:t>
            </a:r>
            <a:r>
              <a:rPr lang="en-CA" dirty="0" err="1" smtClean="0">
                <a:ea typeface="MS PGothic" charset="0"/>
              </a:rPr>
              <a:t>est</a:t>
            </a:r>
            <a:r>
              <a:rPr lang="en-CA" dirty="0" smtClean="0">
                <a:ea typeface="MS PGothic" charset="0"/>
              </a:rPr>
              <a:t> de 5g et plus </a:t>
            </a:r>
            <a:r>
              <a:rPr lang="en-CA" dirty="0" err="1" smtClean="0">
                <a:ea typeface="MS PGothic" charset="0"/>
              </a:rPr>
              <a:t>donc</a:t>
            </a:r>
            <a:r>
              <a:rPr lang="en-CA" dirty="0" smtClean="0">
                <a:ea typeface="MS PGothic" charset="0"/>
              </a:rPr>
              <a:t> </a:t>
            </a:r>
            <a:r>
              <a:rPr lang="en-CA" dirty="0" err="1" smtClean="0">
                <a:ea typeface="MS PGothic" charset="0"/>
              </a:rPr>
              <a:t>une</a:t>
            </a:r>
            <a:r>
              <a:rPr lang="en-CA" dirty="0" smtClean="0">
                <a:ea typeface="MS PGothic" charset="0"/>
              </a:rPr>
              <a:t> </a:t>
            </a:r>
            <a:r>
              <a:rPr lang="en-CA" dirty="0" err="1" smtClean="0">
                <a:ea typeface="MS PGothic" charset="0"/>
              </a:rPr>
              <a:t>hypoesthésie</a:t>
            </a:r>
            <a:r>
              <a:rPr lang="en-CA" dirty="0" smtClean="0">
                <a:ea typeface="MS PGothic" charset="0"/>
              </a:rPr>
              <a:t> plus forte, la </a:t>
            </a:r>
            <a:r>
              <a:rPr lang="en-CA" dirty="0" err="1" smtClean="0">
                <a:ea typeface="MS PGothic" charset="0"/>
              </a:rPr>
              <a:t>thérapie</a:t>
            </a:r>
            <a:r>
              <a:rPr lang="en-CA" dirty="0" smtClean="0">
                <a:ea typeface="MS PGothic" charset="0"/>
              </a:rPr>
              <a:t> des </a:t>
            </a:r>
            <a:r>
              <a:rPr lang="en-CA" dirty="0" err="1" smtClean="0">
                <a:ea typeface="MS PGothic" charset="0"/>
              </a:rPr>
              <a:t>tracée</a:t>
            </a:r>
            <a:r>
              <a:rPr lang="en-CA" dirty="0" smtClean="0">
                <a:ea typeface="MS PGothic" charset="0"/>
              </a:rPr>
              <a:t> sera </a:t>
            </a:r>
            <a:r>
              <a:rPr lang="en-CA" dirty="0" err="1" smtClean="0">
                <a:ea typeface="MS PGothic" charset="0"/>
              </a:rPr>
              <a:t>utilisée</a:t>
            </a:r>
            <a:r>
              <a:rPr lang="en-CA" dirty="0" smtClean="0">
                <a:ea typeface="MS PGothic" charset="0"/>
              </a:rPr>
              <a:t> </a:t>
            </a:r>
            <a:r>
              <a:rPr lang="en-CA" dirty="0" err="1" smtClean="0">
                <a:ea typeface="MS PGothic" charset="0"/>
              </a:rPr>
              <a:t>C’est</a:t>
            </a:r>
            <a:r>
              <a:rPr lang="en-CA" dirty="0" smtClean="0">
                <a:ea typeface="MS PGothic" charset="0"/>
              </a:rPr>
              <a:t> </a:t>
            </a:r>
            <a:r>
              <a:rPr lang="en-CA" dirty="0" err="1" smtClean="0">
                <a:ea typeface="MS PGothic" charset="0"/>
              </a:rPr>
              <a:t>à</a:t>
            </a:r>
            <a:r>
              <a:rPr lang="en-CA" dirty="0" smtClean="0">
                <a:ea typeface="MS PGothic" charset="0"/>
              </a:rPr>
              <a:t> dire </a:t>
            </a:r>
            <a:r>
              <a:rPr lang="en-CA" dirty="0" err="1" smtClean="0">
                <a:ea typeface="MS PGothic" charset="0"/>
              </a:rPr>
              <a:t>que</a:t>
            </a:r>
            <a:r>
              <a:rPr lang="en-CA" dirty="0" smtClean="0">
                <a:ea typeface="MS PGothic" charset="0"/>
              </a:rPr>
              <a:t> le patient </a:t>
            </a:r>
            <a:r>
              <a:rPr lang="en-CA" dirty="0" err="1" smtClean="0">
                <a:ea typeface="MS PGothic" charset="0"/>
              </a:rPr>
              <a:t>à</a:t>
            </a:r>
            <a:r>
              <a:rPr lang="en-CA" baseline="0" dirty="0" smtClean="0">
                <a:ea typeface="MS PGothic" charset="0"/>
              </a:rPr>
              <a:t> faire la discrimination entre un touché </a:t>
            </a:r>
            <a:r>
              <a:rPr lang="en-CA" baseline="0" dirty="0" err="1" smtClean="0">
                <a:ea typeface="MS PGothic" charset="0"/>
              </a:rPr>
              <a:t>statique</a:t>
            </a:r>
            <a:r>
              <a:rPr lang="en-CA" baseline="0" dirty="0" smtClean="0">
                <a:ea typeface="MS PGothic" charset="0"/>
              </a:rPr>
              <a:t>, </a:t>
            </a:r>
            <a:r>
              <a:rPr lang="en-CA" baseline="0" dirty="0" err="1" smtClean="0">
                <a:ea typeface="MS PGothic" charset="0"/>
              </a:rPr>
              <a:t>une</a:t>
            </a:r>
            <a:r>
              <a:rPr lang="en-CA" baseline="0" dirty="0" smtClean="0">
                <a:ea typeface="MS PGothic" charset="0"/>
              </a:rPr>
              <a:t> </a:t>
            </a:r>
            <a:r>
              <a:rPr lang="en-CA" baseline="0" dirty="0" err="1" smtClean="0">
                <a:ea typeface="MS PGothic" charset="0"/>
              </a:rPr>
              <a:t>ligne</a:t>
            </a:r>
            <a:r>
              <a:rPr lang="en-CA" baseline="0" dirty="0" smtClean="0">
                <a:ea typeface="MS PGothic" charset="0"/>
              </a:rPr>
              <a:t> </a:t>
            </a:r>
            <a:r>
              <a:rPr lang="en-CA" baseline="0" dirty="0" err="1" smtClean="0">
                <a:ea typeface="MS PGothic" charset="0"/>
              </a:rPr>
              <a:t>droite</a:t>
            </a:r>
            <a:r>
              <a:rPr lang="en-CA" baseline="0" dirty="0" smtClean="0">
                <a:ea typeface="MS PGothic" charset="0"/>
              </a:rPr>
              <a:t> </a:t>
            </a:r>
            <a:r>
              <a:rPr lang="en-CA" baseline="0" dirty="0" err="1" smtClean="0">
                <a:ea typeface="MS PGothic" charset="0"/>
              </a:rPr>
              <a:t>ou</a:t>
            </a:r>
            <a:r>
              <a:rPr lang="en-CA" baseline="0" dirty="0" smtClean="0">
                <a:ea typeface="MS PGothic" charset="0"/>
              </a:rPr>
              <a:t> </a:t>
            </a:r>
            <a:r>
              <a:rPr lang="en-CA" baseline="0" dirty="0" err="1" smtClean="0">
                <a:ea typeface="MS PGothic" charset="0"/>
              </a:rPr>
              <a:t>une</a:t>
            </a:r>
            <a:r>
              <a:rPr lang="en-CA" baseline="0" dirty="0" smtClean="0">
                <a:ea typeface="MS PGothic" charset="0"/>
              </a:rPr>
              <a:t> </a:t>
            </a:r>
            <a:r>
              <a:rPr lang="en-CA" baseline="0" dirty="0" err="1" smtClean="0">
                <a:ea typeface="MS PGothic" charset="0"/>
              </a:rPr>
              <a:t>ligne</a:t>
            </a:r>
            <a:r>
              <a:rPr lang="en-CA" baseline="0" dirty="0" smtClean="0">
                <a:ea typeface="MS PGothic" charset="0"/>
              </a:rPr>
              <a:t> </a:t>
            </a:r>
            <a:r>
              <a:rPr lang="en-CA" baseline="0" dirty="0" err="1" smtClean="0">
                <a:ea typeface="MS PGothic" charset="0"/>
              </a:rPr>
              <a:t>courbe</a:t>
            </a:r>
            <a:r>
              <a:rPr lang="en-CA" baseline="0" dirty="0" smtClean="0">
                <a:ea typeface="MS PGothic" charset="0"/>
              </a:rPr>
              <a:t> </a:t>
            </a:r>
            <a:r>
              <a:rPr lang="en-CA" baseline="0" dirty="0" err="1" smtClean="0">
                <a:ea typeface="MS PGothic" charset="0"/>
              </a:rPr>
              <a:t>quand</a:t>
            </a:r>
            <a:r>
              <a:rPr lang="en-CA" baseline="0" dirty="0" smtClean="0">
                <a:ea typeface="MS PGothic" charset="0"/>
              </a:rPr>
              <a:t> </a:t>
            </a:r>
            <a:r>
              <a:rPr lang="en-CA" baseline="0" dirty="0" err="1" smtClean="0">
                <a:ea typeface="MS PGothic" charset="0"/>
              </a:rPr>
              <a:t>il</a:t>
            </a:r>
            <a:r>
              <a:rPr lang="en-CA" baseline="0" dirty="0" smtClean="0">
                <a:ea typeface="MS PGothic" charset="0"/>
              </a:rPr>
              <a:t> </a:t>
            </a:r>
            <a:r>
              <a:rPr lang="en-CA" baseline="0" dirty="0" err="1" smtClean="0">
                <a:ea typeface="MS PGothic" charset="0"/>
              </a:rPr>
              <a:t>est</a:t>
            </a:r>
            <a:r>
              <a:rPr lang="en-CA" baseline="0" dirty="0" smtClean="0">
                <a:ea typeface="MS PGothic" charset="0"/>
              </a:rPr>
              <a:t> touché avec le bout efface d’un crayon mine.</a:t>
            </a:r>
          </a:p>
          <a:p>
            <a:pPr>
              <a:defRPr/>
            </a:pPr>
            <a:endParaRPr lang="en-CA" baseline="0" dirty="0" smtClean="0">
              <a:ea typeface="MS PGothic" charset="0"/>
            </a:endParaRPr>
          </a:p>
          <a:p>
            <a:pPr>
              <a:defRPr/>
            </a:pPr>
            <a:r>
              <a:rPr lang="en-CA" baseline="0" dirty="0" smtClean="0">
                <a:ea typeface="MS PGothic" charset="0"/>
              </a:rPr>
              <a:t>Si le </a:t>
            </a:r>
            <a:r>
              <a:rPr lang="en-CA" baseline="0" dirty="0" err="1" smtClean="0">
                <a:ea typeface="MS PGothic" charset="0"/>
              </a:rPr>
              <a:t>spp</a:t>
            </a:r>
            <a:r>
              <a:rPr lang="en-CA" baseline="0" dirty="0" smtClean="0">
                <a:ea typeface="MS PGothic" charset="0"/>
              </a:rPr>
              <a:t> </a:t>
            </a:r>
            <a:r>
              <a:rPr lang="en-CA" baseline="0" dirty="0" err="1" smtClean="0">
                <a:ea typeface="MS PGothic" charset="0"/>
              </a:rPr>
              <a:t>est</a:t>
            </a:r>
            <a:r>
              <a:rPr lang="en-CA" baseline="0" dirty="0" smtClean="0">
                <a:ea typeface="MS PGothic" charset="0"/>
              </a:rPr>
              <a:t> de </a:t>
            </a:r>
            <a:r>
              <a:rPr lang="en-CA" baseline="0" dirty="0" err="1" smtClean="0">
                <a:ea typeface="MS PGothic" charset="0"/>
              </a:rPr>
              <a:t>moins</a:t>
            </a:r>
            <a:r>
              <a:rPr lang="en-CA" baseline="0" dirty="0" smtClean="0">
                <a:ea typeface="MS PGothic" charset="0"/>
              </a:rPr>
              <a:t> de 5g, le </a:t>
            </a:r>
            <a:r>
              <a:rPr lang="en-CA" baseline="0" dirty="0" err="1" smtClean="0">
                <a:ea typeface="MS PGothic" charset="0"/>
              </a:rPr>
              <a:t>touche</a:t>
            </a:r>
            <a:r>
              <a:rPr lang="en-CA" baseline="0" dirty="0" smtClean="0">
                <a:ea typeface="MS PGothic" charset="0"/>
              </a:rPr>
              <a:t> </a:t>
            </a:r>
            <a:r>
              <a:rPr lang="en-CA" baseline="0" dirty="0" err="1" smtClean="0">
                <a:ea typeface="MS PGothic" charset="0"/>
              </a:rPr>
              <a:t>à</a:t>
            </a:r>
            <a:r>
              <a:rPr lang="en-CA" baseline="0" dirty="0" smtClean="0">
                <a:ea typeface="MS PGothic" charset="0"/>
              </a:rPr>
              <a:t> tout sera </a:t>
            </a:r>
            <a:r>
              <a:rPr lang="en-CA" baseline="0" dirty="0" err="1" smtClean="0">
                <a:ea typeface="MS PGothic" charset="0"/>
              </a:rPr>
              <a:t>utilisé</a:t>
            </a:r>
            <a:r>
              <a:rPr lang="en-CA" baseline="0" dirty="0" smtClean="0">
                <a:ea typeface="MS PGothic" charset="0"/>
              </a:rPr>
              <a:t> </a:t>
            </a:r>
            <a:r>
              <a:rPr lang="en-CA" baseline="0" dirty="0" err="1" smtClean="0">
                <a:ea typeface="MS PGothic" charset="0"/>
              </a:rPr>
              <a:t>c’est</a:t>
            </a:r>
            <a:r>
              <a:rPr lang="en-CA" baseline="0" dirty="0" smtClean="0">
                <a:ea typeface="MS PGothic" charset="0"/>
              </a:rPr>
              <a:t> </a:t>
            </a:r>
            <a:r>
              <a:rPr lang="en-CA" baseline="0" dirty="0" err="1" smtClean="0">
                <a:ea typeface="MS PGothic" charset="0"/>
              </a:rPr>
              <a:t>à</a:t>
            </a:r>
            <a:r>
              <a:rPr lang="en-CA" baseline="0" dirty="0" smtClean="0">
                <a:ea typeface="MS PGothic" charset="0"/>
              </a:rPr>
              <a:t> dire </a:t>
            </a:r>
            <a:r>
              <a:rPr lang="en-CA" baseline="0" dirty="0" err="1" smtClean="0">
                <a:ea typeface="MS PGothic" charset="0"/>
              </a:rPr>
              <a:t>que</a:t>
            </a:r>
            <a:r>
              <a:rPr lang="en-CA" baseline="0" dirty="0" smtClean="0">
                <a:ea typeface="MS PGothic" charset="0"/>
              </a:rPr>
              <a:t> la </a:t>
            </a:r>
            <a:r>
              <a:rPr lang="en-CA" baseline="0" dirty="0" err="1" smtClean="0">
                <a:ea typeface="MS PGothic" charset="0"/>
              </a:rPr>
              <a:t>pt</a:t>
            </a:r>
            <a:r>
              <a:rPr lang="en-CA" baseline="0" dirty="0" smtClean="0">
                <a:ea typeface="MS PGothic" charset="0"/>
              </a:rPr>
              <a:t> </a:t>
            </a:r>
            <a:r>
              <a:rPr lang="en-CA" baseline="0" dirty="0" err="1" smtClean="0">
                <a:ea typeface="MS PGothic" charset="0"/>
              </a:rPr>
              <a:t>doit</a:t>
            </a:r>
            <a:r>
              <a:rPr lang="en-CA" baseline="0" dirty="0" smtClean="0">
                <a:ea typeface="MS PGothic" charset="0"/>
              </a:rPr>
              <a:t> </a:t>
            </a:r>
            <a:r>
              <a:rPr lang="en-CA" baseline="0" dirty="0" err="1" smtClean="0">
                <a:ea typeface="MS PGothic" charset="0"/>
              </a:rPr>
              <a:t>choisir</a:t>
            </a:r>
            <a:r>
              <a:rPr lang="en-CA" baseline="0" dirty="0" smtClean="0">
                <a:ea typeface="MS PGothic" charset="0"/>
              </a:rPr>
              <a:t> 3 different texture, les passer </a:t>
            </a:r>
            <a:r>
              <a:rPr lang="en-CA" baseline="0" dirty="0" err="1" smtClean="0">
                <a:ea typeface="MS PGothic" charset="0"/>
              </a:rPr>
              <a:t>sur</a:t>
            </a:r>
            <a:r>
              <a:rPr lang="en-CA" baseline="0" dirty="0" smtClean="0">
                <a:ea typeface="MS PGothic" charset="0"/>
              </a:rPr>
              <a:t> la zone </a:t>
            </a:r>
            <a:r>
              <a:rPr lang="en-CA" baseline="0" dirty="0" err="1" smtClean="0">
                <a:ea typeface="MS PGothic" charset="0"/>
              </a:rPr>
              <a:t>hypoesthésique</a:t>
            </a:r>
            <a:r>
              <a:rPr lang="en-CA" baseline="0" dirty="0" smtClean="0">
                <a:ea typeface="MS PGothic" charset="0"/>
              </a:rPr>
              <a:t> et les comparer </a:t>
            </a:r>
            <a:r>
              <a:rPr lang="en-CA" baseline="0" dirty="0" err="1" smtClean="0">
                <a:ea typeface="MS PGothic" charset="0"/>
              </a:rPr>
              <a:t>sur</a:t>
            </a:r>
            <a:r>
              <a:rPr lang="en-CA" baseline="0" dirty="0" smtClean="0">
                <a:ea typeface="MS PGothic" charset="0"/>
              </a:rPr>
              <a:t> la zone </a:t>
            </a:r>
            <a:r>
              <a:rPr lang="en-CA" baseline="0" dirty="0" err="1" smtClean="0">
                <a:ea typeface="MS PGothic" charset="0"/>
              </a:rPr>
              <a:t>anatomique</a:t>
            </a:r>
            <a:r>
              <a:rPr lang="en-CA" baseline="0" dirty="0" smtClean="0">
                <a:ea typeface="MS PGothic" charset="0"/>
              </a:rPr>
              <a:t> </a:t>
            </a:r>
            <a:r>
              <a:rPr lang="en-CA" baseline="0" dirty="0" err="1" smtClean="0">
                <a:ea typeface="MS PGothic" charset="0"/>
              </a:rPr>
              <a:t>contralatérale</a:t>
            </a:r>
            <a:r>
              <a:rPr lang="en-CA" baseline="0" dirty="0" smtClean="0">
                <a:ea typeface="MS PGothic" charset="0"/>
              </a:rPr>
              <a:t>.</a:t>
            </a:r>
          </a:p>
          <a:p>
            <a:pPr>
              <a:defRPr/>
            </a:pPr>
            <a:endParaRPr lang="en-CA" baseline="0" dirty="0" smtClean="0">
              <a:ea typeface="MS PGothic" charset="0"/>
            </a:endParaRPr>
          </a:p>
          <a:p>
            <a:pPr>
              <a:defRPr/>
            </a:pPr>
            <a:r>
              <a:rPr lang="en-CA" baseline="0" dirty="0" smtClean="0">
                <a:ea typeface="MS PGothic" charset="0"/>
              </a:rPr>
              <a:t>La vibration </a:t>
            </a:r>
            <a:r>
              <a:rPr lang="en-CA" baseline="0" dirty="0" err="1" smtClean="0">
                <a:ea typeface="MS PGothic" charset="0"/>
              </a:rPr>
              <a:t>est</a:t>
            </a:r>
            <a:r>
              <a:rPr lang="en-CA" baseline="0" dirty="0" smtClean="0">
                <a:ea typeface="MS PGothic" charset="0"/>
              </a:rPr>
              <a:t> </a:t>
            </a:r>
            <a:r>
              <a:rPr lang="en-CA" baseline="0" dirty="0" err="1" smtClean="0">
                <a:ea typeface="MS PGothic" charset="0"/>
              </a:rPr>
              <a:t>utilisée</a:t>
            </a:r>
            <a:r>
              <a:rPr lang="en-CA" baseline="0" dirty="0" smtClean="0">
                <a:ea typeface="MS PGothic" charset="0"/>
              </a:rPr>
              <a:t> pour </a:t>
            </a:r>
            <a:r>
              <a:rPr lang="en-CA" baseline="0" dirty="0" err="1" smtClean="0">
                <a:ea typeface="MS PGothic" charset="0"/>
              </a:rPr>
              <a:t>toutes</a:t>
            </a:r>
            <a:r>
              <a:rPr lang="en-CA" baseline="0" dirty="0" smtClean="0">
                <a:ea typeface="MS PGothic" charset="0"/>
              </a:rPr>
              <a:t> les </a:t>
            </a:r>
            <a:r>
              <a:rPr lang="en-CA" baseline="0" dirty="0" err="1" smtClean="0">
                <a:ea typeface="MS PGothic" charset="0"/>
              </a:rPr>
              <a:t>hypoesthésie</a:t>
            </a:r>
            <a:endParaRPr lang="en-CA" baseline="0" dirty="0" smtClean="0">
              <a:ea typeface="MS PGothic" charset="0"/>
            </a:endParaRPr>
          </a:p>
          <a:p>
            <a:pPr>
              <a:defRPr/>
            </a:pPr>
            <a:endParaRPr lang="en-CA" baseline="0" dirty="0" smtClean="0">
              <a:ea typeface="MS PGothic" charset="0"/>
            </a:endParaRPr>
          </a:p>
          <a:p>
            <a:pPr>
              <a:defRPr/>
            </a:pPr>
            <a:r>
              <a:rPr lang="en-CA" baseline="0" dirty="0" err="1" smtClean="0">
                <a:ea typeface="MS PGothic" charset="0"/>
              </a:rPr>
              <a:t>Dans</a:t>
            </a:r>
            <a:r>
              <a:rPr lang="en-CA" baseline="0" dirty="0" smtClean="0">
                <a:ea typeface="MS PGothic" charset="0"/>
              </a:rPr>
              <a:t> le </a:t>
            </a:r>
            <a:r>
              <a:rPr lang="en-CA" baseline="0" dirty="0" err="1" smtClean="0">
                <a:ea typeface="MS PGothic" charset="0"/>
              </a:rPr>
              <a:t>cas</a:t>
            </a:r>
            <a:r>
              <a:rPr lang="en-CA" baseline="0" dirty="0" smtClean="0">
                <a:ea typeface="MS PGothic" charset="0"/>
              </a:rPr>
              <a:t> </a:t>
            </a:r>
            <a:r>
              <a:rPr lang="en-CA" baseline="0" dirty="0" err="1" smtClean="0">
                <a:ea typeface="MS PGothic" charset="0"/>
              </a:rPr>
              <a:t>d’une</a:t>
            </a:r>
            <a:r>
              <a:rPr lang="en-CA" baseline="0" dirty="0" smtClean="0">
                <a:ea typeface="MS PGothic" charset="0"/>
              </a:rPr>
              <a:t> </a:t>
            </a:r>
            <a:r>
              <a:rPr lang="en-CA" baseline="0" dirty="0" err="1" smtClean="0">
                <a:ea typeface="MS PGothic" charset="0"/>
              </a:rPr>
              <a:t>hypoesthésie</a:t>
            </a:r>
            <a:r>
              <a:rPr lang="en-CA" baseline="0" dirty="0" smtClean="0">
                <a:ea typeface="MS PGothic" charset="0"/>
              </a:rPr>
              <a:t> sous </a:t>
            </a:r>
            <a:r>
              <a:rPr lang="en-CA" baseline="0" dirty="0" err="1" smtClean="0">
                <a:ea typeface="MS PGothic" charset="0"/>
              </a:rPr>
              <a:t>jacente</a:t>
            </a:r>
            <a:r>
              <a:rPr lang="en-CA" baseline="0" dirty="0" smtClean="0">
                <a:ea typeface="MS PGothic" charset="0"/>
              </a:rPr>
              <a:t> </a:t>
            </a:r>
            <a:r>
              <a:rPr lang="en-CA" baseline="0" dirty="0" err="1" smtClean="0">
                <a:ea typeface="MS PGothic" charset="0"/>
              </a:rPr>
              <a:t>c’est</a:t>
            </a:r>
            <a:r>
              <a:rPr lang="en-CA" baseline="0" dirty="0" smtClean="0">
                <a:ea typeface="MS PGothic" charset="0"/>
              </a:rPr>
              <a:t> </a:t>
            </a:r>
            <a:r>
              <a:rPr lang="en-CA" baseline="0" dirty="0" err="1" smtClean="0">
                <a:ea typeface="MS PGothic" charset="0"/>
              </a:rPr>
              <a:t>à</a:t>
            </a:r>
            <a:r>
              <a:rPr lang="en-CA" baseline="0" dirty="0" smtClean="0">
                <a:ea typeface="MS PGothic" charset="0"/>
              </a:rPr>
              <a:t> dire </a:t>
            </a:r>
            <a:r>
              <a:rPr lang="en-CA" baseline="0" dirty="0" err="1" smtClean="0">
                <a:ea typeface="MS PGothic" charset="0"/>
              </a:rPr>
              <a:t>qu’il</a:t>
            </a:r>
            <a:r>
              <a:rPr lang="en-CA" baseline="0" dirty="0" smtClean="0">
                <a:ea typeface="MS PGothic" charset="0"/>
              </a:rPr>
              <a:t> y </a:t>
            </a:r>
            <a:r>
              <a:rPr lang="en-CA" baseline="0" dirty="0" err="1" smtClean="0">
                <a:ea typeface="MS PGothic" charset="0"/>
              </a:rPr>
              <a:t>avait</a:t>
            </a:r>
            <a:r>
              <a:rPr lang="en-CA" baseline="0" dirty="0" smtClean="0">
                <a:ea typeface="MS PGothic" charset="0"/>
              </a:rPr>
              <a:t> </a:t>
            </a:r>
            <a:r>
              <a:rPr lang="en-CA" baseline="0" dirty="0" err="1" smtClean="0">
                <a:ea typeface="MS PGothic" charset="0"/>
              </a:rPr>
              <a:t>présence</a:t>
            </a:r>
            <a:r>
              <a:rPr lang="en-CA" baseline="0" dirty="0" smtClean="0">
                <a:ea typeface="MS PGothic" charset="0"/>
              </a:rPr>
              <a:t> </a:t>
            </a:r>
            <a:r>
              <a:rPr lang="en-CA" baseline="0" dirty="0" err="1" smtClean="0">
                <a:ea typeface="MS PGothic" charset="0"/>
              </a:rPr>
              <a:t>d’allodynie</a:t>
            </a:r>
            <a:r>
              <a:rPr lang="en-CA" baseline="0" dirty="0" smtClean="0">
                <a:ea typeface="MS PGothic" charset="0"/>
              </a:rPr>
              <a:t> au </a:t>
            </a:r>
            <a:r>
              <a:rPr lang="en-CA" baseline="0" dirty="0" err="1" smtClean="0">
                <a:ea typeface="MS PGothic" charset="0"/>
              </a:rPr>
              <a:t>départ</a:t>
            </a:r>
            <a:r>
              <a:rPr lang="en-CA" baseline="0" dirty="0" smtClean="0">
                <a:ea typeface="MS PGothic" charset="0"/>
              </a:rPr>
              <a:t>, les </a:t>
            </a:r>
            <a:r>
              <a:rPr lang="en-CA" baseline="0" dirty="0" err="1" smtClean="0">
                <a:ea typeface="MS PGothic" charset="0"/>
              </a:rPr>
              <a:t>exercices</a:t>
            </a:r>
            <a:r>
              <a:rPr lang="en-CA" baseline="0" dirty="0" smtClean="0">
                <a:ea typeface="MS PGothic" charset="0"/>
              </a:rPr>
              <a:t> se font de </a:t>
            </a:r>
            <a:r>
              <a:rPr lang="en-CA" baseline="0" dirty="0" err="1" smtClean="0">
                <a:ea typeface="MS PGothic" charset="0"/>
              </a:rPr>
              <a:t>faôn</a:t>
            </a:r>
            <a:r>
              <a:rPr lang="en-CA" baseline="0" dirty="0" smtClean="0">
                <a:ea typeface="MS PGothic" charset="0"/>
              </a:rPr>
              <a:t> </a:t>
            </a:r>
            <a:r>
              <a:rPr lang="en-CA" baseline="0" dirty="0" err="1" smtClean="0">
                <a:ea typeface="MS PGothic" charset="0"/>
              </a:rPr>
              <a:t>très</a:t>
            </a:r>
            <a:r>
              <a:rPr lang="en-CA" baseline="0" dirty="0" smtClean="0">
                <a:ea typeface="MS PGothic" charset="0"/>
              </a:rPr>
              <a:t> </a:t>
            </a:r>
            <a:r>
              <a:rPr lang="en-CA" baseline="0" dirty="0" err="1" smtClean="0">
                <a:ea typeface="MS PGothic" charset="0"/>
              </a:rPr>
              <a:t>graduelle</a:t>
            </a:r>
            <a:r>
              <a:rPr lang="en-CA" baseline="0" dirty="0" smtClean="0">
                <a:ea typeface="MS PGothic" charset="0"/>
              </a:rPr>
              <a:t> pour </a:t>
            </a:r>
            <a:r>
              <a:rPr lang="en-CA" baseline="0" dirty="0" err="1" smtClean="0">
                <a:ea typeface="MS PGothic" charset="0"/>
              </a:rPr>
              <a:t>éviter</a:t>
            </a:r>
            <a:r>
              <a:rPr lang="en-CA" baseline="0" dirty="0" smtClean="0">
                <a:ea typeface="MS PGothic" charset="0"/>
              </a:rPr>
              <a:t> </a:t>
            </a:r>
            <a:r>
              <a:rPr lang="en-CA" baseline="0" dirty="0" err="1" smtClean="0">
                <a:ea typeface="MS PGothic" charset="0"/>
              </a:rPr>
              <a:t>que</a:t>
            </a:r>
            <a:r>
              <a:rPr lang="en-CA" baseline="0" dirty="0" smtClean="0">
                <a:ea typeface="MS PGothic" charset="0"/>
              </a:rPr>
              <a:t> </a:t>
            </a:r>
            <a:r>
              <a:rPr lang="en-CA" baseline="0" dirty="0" err="1" smtClean="0">
                <a:ea typeface="MS PGothic" charset="0"/>
              </a:rPr>
              <a:t>l’allodynie</a:t>
            </a:r>
            <a:r>
              <a:rPr lang="en-CA" baseline="0" dirty="0" smtClean="0">
                <a:ea typeface="MS PGothic" charset="0"/>
              </a:rPr>
              <a:t> </a:t>
            </a:r>
            <a:r>
              <a:rPr lang="en-CA" baseline="0" dirty="0" err="1" smtClean="0">
                <a:ea typeface="MS PGothic" charset="0"/>
              </a:rPr>
              <a:t>réapparaisse</a:t>
            </a:r>
            <a:endParaRPr lang="en-CA" dirty="0" smtClean="0">
              <a:ea typeface="MS PGothic" charset="0"/>
            </a:endParaRPr>
          </a:p>
          <a:p>
            <a:pPr>
              <a:defRPr/>
            </a:pPr>
            <a:endParaRPr lang="en-CA" dirty="0" smtClean="0">
              <a:ea typeface="MS PGothic" charset="0"/>
            </a:endParaRPr>
          </a:p>
          <a:p>
            <a:pPr>
              <a:defRPr/>
            </a:pPr>
            <a:endParaRPr lang="en-US" dirty="0">
              <a:ea typeface="MS PGothic" charset="0"/>
            </a:endParaRPr>
          </a:p>
          <a:p>
            <a:pPr>
              <a:defRPr/>
            </a:pPr>
            <a:endParaRPr lang="en-CA" dirty="0">
              <a:ea typeface="MS PGothic" charset="0"/>
            </a:endParaRPr>
          </a:p>
          <a:p>
            <a:pPr>
              <a:defRPr/>
            </a:pPr>
            <a:r>
              <a:rPr lang="en-CA" dirty="0">
                <a:ea typeface="MS PGothic" charset="0"/>
              </a:rPr>
              <a:t> </a:t>
            </a:r>
          </a:p>
        </p:txBody>
      </p:sp>
      <p:sp>
        <p:nvSpPr>
          <p:cNvPr id="153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89F3D925-C7A8-D24E-89EA-A1CCE38AEF1B}" type="slidenum">
              <a:rPr lang="fr-FR" sz="1200" u="none"/>
              <a:pPr>
                <a:defRPr/>
              </a:pPr>
              <a:t>11</a:t>
            </a:fld>
            <a:endParaRPr lang="fr-FR" sz="1200" u="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449DE10-F3BD-448D-8700-99AD491E820E}" type="slidenum">
              <a:rPr lang="fr-CA" sz="1200">
                <a:solidFill>
                  <a:prstClr val="black"/>
                </a:solidFill>
              </a:rPr>
              <a:pPr eaLnBrk="1" hangingPunct="1"/>
              <a:t>14</a:t>
            </a:fld>
            <a:endParaRPr lang="fr-CA" sz="1200">
              <a:solidFill>
                <a:prstClr val="black"/>
              </a:solidFill>
            </a:endParaRPr>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p:spPr>
        <p:txBody>
          <a:bodyPr/>
          <a:lstStyle/>
          <a:p>
            <a:endParaRPr lang="fr-CA"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2F8E0B89-12F9-4820-B863-1A523DDB7425}" type="slidenum">
              <a:rPr lang="fr-CA" sz="1200">
                <a:solidFill>
                  <a:prstClr val="black"/>
                </a:solidFill>
              </a:rPr>
              <a:pPr eaLnBrk="1" hangingPunct="1"/>
              <a:t>15</a:t>
            </a:fld>
            <a:endParaRPr lang="fr-CA" sz="1200">
              <a:solidFill>
                <a:prstClr val="black"/>
              </a:solidFill>
            </a:endParaRPr>
          </a:p>
        </p:txBody>
      </p:sp>
      <p:sp>
        <p:nvSpPr>
          <p:cNvPr id="710659" name="Rectangle 2"/>
          <p:cNvSpPr>
            <a:spLocks noGrp="1" noRot="1" noChangeAspect="1" noChangeArrowheads="1" noTextEdit="1"/>
          </p:cNvSpPr>
          <p:nvPr>
            <p:ph type="sldImg"/>
          </p:nvPr>
        </p:nvSpPr>
        <p:spPr>
          <a:ln/>
        </p:spPr>
      </p:sp>
      <p:sp>
        <p:nvSpPr>
          <p:cNvPr id="710660" name="Rectangle 3"/>
          <p:cNvSpPr>
            <a:spLocks noGrp="1" noChangeArrowheads="1"/>
          </p:cNvSpPr>
          <p:nvPr>
            <p:ph type="body" idx="1"/>
          </p:nvPr>
        </p:nvSpPr>
        <p:spPr>
          <a:noFill/>
        </p:spPr>
        <p:txBody>
          <a:bodyPr/>
          <a:lstStyle/>
          <a:p>
            <a:pPr>
              <a:buFontTx/>
              <a:buChar char="-"/>
            </a:pPr>
            <a:r>
              <a:rPr lang="fr-CA" dirty="0" smtClean="0"/>
              <a:t>2010-11-24 – Moment de l’évaluation initiale</a:t>
            </a:r>
          </a:p>
          <a:p>
            <a:pPr>
              <a:buFontTx/>
              <a:buChar char="-"/>
            </a:pPr>
            <a:r>
              <a:rPr lang="fr-CA" dirty="0" smtClean="0"/>
              <a:t>La limite de la zone </a:t>
            </a:r>
            <a:r>
              <a:rPr lang="fr-CA" dirty="0" err="1" smtClean="0"/>
              <a:t>allodynique</a:t>
            </a:r>
            <a:r>
              <a:rPr lang="fr-CA" dirty="0" smtClean="0"/>
              <a:t> correspond au cercle extérieur de couleur violet</a:t>
            </a:r>
          </a:p>
          <a:p>
            <a:pPr>
              <a:buFontTx/>
              <a:buChar char="-"/>
            </a:pPr>
            <a:r>
              <a:rPr lang="fr-CA" dirty="0" smtClean="0"/>
              <a:t>Comme mentionné précédemment, la zone sensible à différentes pressions forme des cercles concentriques qui suivent les couleur de l’arc-en-ciel des douleurs.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6A3DE067-CC69-4D65-92EF-8B50A58FB2D9}" type="slidenum">
              <a:rPr lang="fr-CA" sz="1200">
                <a:solidFill>
                  <a:prstClr val="black"/>
                </a:solidFill>
              </a:rPr>
              <a:pPr eaLnBrk="1" hangingPunct="1"/>
              <a:t>16</a:t>
            </a:fld>
            <a:endParaRPr lang="fr-CA" sz="1200">
              <a:solidFill>
                <a:prstClr val="black"/>
              </a:solidFill>
            </a:endParaRPr>
          </a:p>
        </p:txBody>
      </p:sp>
      <p:sp>
        <p:nvSpPr>
          <p:cNvPr id="708611" name="Rectangle 2"/>
          <p:cNvSpPr>
            <a:spLocks noGrp="1" noRot="1" noChangeAspect="1" noChangeArrowheads="1" noTextEdit="1"/>
          </p:cNvSpPr>
          <p:nvPr>
            <p:ph type="sldImg"/>
          </p:nvPr>
        </p:nvSpPr>
        <p:spPr>
          <a:xfrm>
            <a:off x="1143000" y="638175"/>
            <a:ext cx="4572000" cy="3429000"/>
          </a:xfrm>
          <a:ln/>
        </p:spPr>
      </p:sp>
      <p:sp>
        <p:nvSpPr>
          <p:cNvPr id="708612" name="Rectangle 3"/>
          <p:cNvSpPr>
            <a:spLocks noGrp="1" noChangeArrowheads="1"/>
          </p:cNvSpPr>
          <p:nvPr>
            <p:ph type="body" idx="1"/>
          </p:nvPr>
        </p:nvSpPr>
        <p:spPr>
          <a:xfrm>
            <a:off x="188913" y="4211638"/>
            <a:ext cx="6480175" cy="4114800"/>
          </a:xfrm>
          <a:noFill/>
        </p:spPr>
        <p:txBody>
          <a:bodyPr/>
          <a:lstStyle/>
          <a:p>
            <a:r>
              <a:rPr lang="fr-CA" smtClean="0"/>
              <a:t>L’évaluation de l’allodynie s’effectue en 2 étapes. On doit d’abord quantifier la surface du territoire allodynique et ensuite quantifier la sévérité de cette allodynie. </a:t>
            </a:r>
          </a:p>
          <a:p>
            <a:endParaRPr lang="fr-CA" smtClean="0"/>
          </a:p>
          <a:p>
            <a:r>
              <a:rPr lang="fr-CA" smtClean="0"/>
              <a:t>1- </a:t>
            </a:r>
            <a:r>
              <a:rPr lang="fr-CA" b="1" smtClean="0"/>
              <a:t>Allodynographie</a:t>
            </a:r>
            <a:r>
              <a:rPr lang="fr-CA" smtClean="0"/>
              <a:t>: Cette première partie permet de quantifier de manière visible le territoire douloureux et de suivre l’évolution du traitement. </a:t>
            </a:r>
          </a:p>
          <a:p>
            <a:r>
              <a:rPr lang="fr-CA" smtClean="0"/>
              <a:t>Pour se faire, on doit fixer arbitrairement la force d’application et le seuil de douleur. L’auteur suggère d’utiliser l’esthésiomètre de 15g et le niveau de douleur à 3/10 sur une EVA. L’évaluateur doit ensuite expliquer au patient qu’il doit dire « stop » lorsqu’il ressent une douleur de 3/10.</a:t>
            </a:r>
          </a:p>
          <a:p>
            <a:endParaRPr lang="fr-CA" smtClean="0"/>
          </a:p>
          <a:p>
            <a:r>
              <a:rPr lang="fr-CA" b="1" smtClean="0"/>
              <a:t>Processus pour déterminer la localisation</a:t>
            </a:r>
            <a:r>
              <a:rPr lang="fr-CA" smtClean="0"/>
              <a:t>:</a:t>
            </a:r>
          </a:p>
          <a:p>
            <a:r>
              <a:rPr lang="fr-CA" smtClean="0"/>
              <a:t>	1: Sur l’axe longitudinal du membre, de proximal à distal, rechercher le premier point allodynique en progressant cm par cm. Lorsque le 	premier point est trouvé, reculer légèrement jusqu’au point précédant (non douloureux) afin de trouver le point exact du début du territoire 	allodynique. </a:t>
            </a:r>
          </a:p>
          <a:p>
            <a:r>
              <a:rPr lang="fr-CA" smtClean="0"/>
              <a:t>	2: Ensuite, effectuer la même procédure, mais sur des axes perpendiculaires.</a:t>
            </a:r>
          </a:p>
          <a:p>
            <a:r>
              <a:rPr lang="fr-CA" smtClean="0"/>
              <a:t>	3: Tracer un polygone qui réunit les points trouvés. Il s’agit du territoire allodynique à 15 g pour une douleur de 3/10.</a:t>
            </a:r>
          </a:p>
          <a:p>
            <a:endParaRPr lang="fr-CA" smtClean="0"/>
          </a:p>
          <a:p>
            <a:r>
              <a:rPr lang="fr-CA" smtClean="0"/>
              <a:t>Au fil des réévaluations, l’allodynographie permet de suivre la régression de l’allodynie puisque le territoire délimité par le polygone devrait diminuer.</a:t>
            </a:r>
            <a:r>
              <a:rPr lang="fr-CA" sz="1000" smtClean="0"/>
              <a:t>  </a:t>
            </a:r>
          </a:p>
          <a:p>
            <a:endParaRPr lang="fr-CA" sz="10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2F8E0B89-12F9-4820-B863-1A523DDB7425}" type="slidenum">
              <a:rPr lang="fr-CA" sz="1200">
                <a:solidFill>
                  <a:prstClr val="black"/>
                </a:solidFill>
              </a:rPr>
              <a:pPr eaLnBrk="1" hangingPunct="1"/>
              <a:t>17</a:t>
            </a:fld>
            <a:endParaRPr lang="fr-CA" sz="1200">
              <a:solidFill>
                <a:prstClr val="black"/>
              </a:solidFill>
            </a:endParaRPr>
          </a:p>
        </p:txBody>
      </p:sp>
      <p:sp>
        <p:nvSpPr>
          <p:cNvPr id="710659" name="Rectangle 2"/>
          <p:cNvSpPr>
            <a:spLocks noGrp="1" noRot="1" noChangeAspect="1" noChangeArrowheads="1" noTextEdit="1"/>
          </p:cNvSpPr>
          <p:nvPr>
            <p:ph type="sldImg"/>
          </p:nvPr>
        </p:nvSpPr>
        <p:spPr>
          <a:ln/>
        </p:spPr>
      </p:sp>
      <p:sp>
        <p:nvSpPr>
          <p:cNvPr id="710660" name="Rectangle 3"/>
          <p:cNvSpPr>
            <a:spLocks noGrp="1" noChangeArrowheads="1"/>
          </p:cNvSpPr>
          <p:nvPr>
            <p:ph type="body" idx="1"/>
          </p:nvPr>
        </p:nvSpPr>
        <p:spPr>
          <a:noFill/>
        </p:spPr>
        <p:txBody>
          <a:bodyPr/>
          <a:lstStyle/>
          <a:p>
            <a:pPr>
              <a:buFontTx/>
              <a:buChar char="-"/>
            </a:pPr>
            <a:r>
              <a:rPr lang="fr-CA" dirty="0" smtClean="0"/>
              <a:t>2010-11-24 – Moment de l’évaluation initiale</a:t>
            </a:r>
          </a:p>
          <a:p>
            <a:pPr>
              <a:buFontTx/>
              <a:buChar char="-"/>
            </a:pPr>
            <a:r>
              <a:rPr lang="fr-CA" dirty="0" smtClean="0"/>
              <a:t>La limite de la zone </a:t>
            </a:r>
            <a:r>
              <a:rPr lang="fr-CA" dirty="0" err="1" smtClean="0"/>
              <a:t>allodynique</a:t>
            </a:r>
            <a:r>
              <a:rPr lang="fr-CA" dirty="0" smtClean="0"/>
              <a:t> correspond au cercle extérieur de couleur violet</a:t>
            </a:r>
          </a:p>
          <a:p>
            <a:pPr>
              <a:buFontTx/>
              <a:buChar char="-"/>
            </a:pPr>
            <a:r>
              <a:rPr lang="fr-CA" dirty="0" smtClean="0"/>
              <a:t>Comme mentionné précédemment, la zone sensible à différentes pressions forme des cercles concentriques qui suivent les couleur de l’arc-en-ciel des douleurs.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B04B87BD-8D64-4A02-96D4-DF023140CFE0}" type="slidenum">
              <a:rPr lang="fr-CA" sz="1200">
                <a:solidFill>
                  <a:prstClr val="black"/>
                </a:solidFill>
              </a:rPr>
              <a:pPr eaLnBrk="1" hangingPunct="1"/>
              <a:t>18</a:t>
            </a:fld>
            <a:endParaRPr lang="fr-CA" sz="1200">
              <a:solidFill>
                <a:prstClr val="black"/>
              </a:solidFill>
            </a:endParaRPr>
          </a:p>
        </p:txBody>
      </p:sp>
      <p:sp>
        <p:nvSpPr>
          <p:cNvPr id="711683" name="Rectangle 2"/>
          <p:cNvSpPr>
            <a:spLocks noGrp="1" noRot="1" noChangeAspect="1" noChangeArrowheads="1" noTextEdit="1"/>
          </p:cNvSpPr>
          <p:nvPr>
            <p:ph type="sldImg"/>
          </p:nvPr>
        </p:nvSpPr>
        <p:spPr>
          <a:xfrm>
            <a:off x="1460500" y="323850"/>
            <a:ext cx="3937000" cy="2952750"/>
          </a:xfrm>
          <a:ln/>
        </p:spPr>
      </p:sp>
      <p:sp>
        <p:nvSpPr>
          <p:cNvPr id="711684" name="Rectangle 3"/>
          <p:cNvSpPr>
            <a:spLocks noGrp="1" noChangeArrowheads="1"/>
          </p:cNvSpPr>
          <p:nvPr>
            <p:ph type="body" idx="1"/>
          </p:nvPr>
        </p:nvSpPr>
        <p:spPr>
          <a:xfrm>
            <a:off x="188913" y="3481388"/>
            <a:ext cx="6408737" cy="4114800"/>
          </a:xfrm>
          <a:noFill/>
        </p:spPr>
        <p:txBody>
          <a:bodyPr/>
          <a:lstStyle/>
          <a:p>
            <a:r>
              <a:rPr lang="fr-CA" sz="1000" smtClean="0"/>
              <a:t>	La rééducation du territoire allodynique s’effectue par contre-stimulation vibrotactile. Cette technique utilise un objet tactile et vibratoire dans le but de faire percevoir au patient un stimuli non-nociceptif de façon non-nociceptive sur un territoire qui était allodynique ou qui est près d’une zone allodynique.</a:t>
            </a:r>
          </a:p>
          <a:p>
            <a:r>
              <a:rPr lang="fr-CA" sz="1000" smtClean="0"/>
              <a:t>	Tel que mentionné précédemment, la stimulation doit être proximale à la zone allodynique et </a:t>
            </a:r>
            <a:r>
              <a:rPr lang="fr-CA" sz="1000" u="sng" smtClean="0"/>
              <a:t>ne jamais s’étendre directement sur celle-ci</a:t>
            </a:r>
            <a:r>
              <a:rPr lang="fr-CA" sz="1000" smtClean="0"/>
              <a:t>. La stimulation ne peut pas être distale à la zone allodynique puisque, comme les afférences voyagent de distal à proximal, une telle action stimulerait la zone allodynique et serait contre-thérapeutique.   </a:t>
            </a:r>
          </a:p>
          <a:p>
            <a:r>
              <a:rPr lang="fr-CA" sz="1000" smtClean="0"/>
              <a:t>	Comme thérapeutes, nous sommes souvent tentés de désensibiliser la zone douloureuse, mais </a:t>
            </a:r>
            <a:r>
              <a:rPr lang="fr-CA" sz="1000" u="sng" smtClean="0"/>
              <a:t>cela ne fait que renforcer la zone allodynique</a:t>
            </a:r>
            <a:r>
              <a:rPr lang="fr-CA" sz="1000" smtClean="0"/>
              <a:t> en provoquant des douleurs et encourageant le message envoyé au cerveau qu’une stimulation tactile non-nociceptive est douloureuse. </a:t>
            </a:r>
          </a:p>
          <a:p>
            <a:r>
              <a:rPr lang="fr-CA" sz="1000" smtClean="0"/>
              <a:t>	Les traitements visent à briser le cercle vicieux où toute stimulation crée une douleur en proposant des stimuli réellement confortable au patient et à lui apprendre à différencier ce qui est douloureux, moins douloureux et confortable. Cela s’effectue par des contre-stimulations tactiles à domicile et des contre-stimulations vibratoires en thérapie. Au fil des traitements, le territoire allodynique deviendra progressivement moins sensible et percevra la stimulation vibrotactile de façon non-nociceptive jusqu’à ce que le territoire allodynique disparaisse complètement. </a:t>
            </a:r>
          </a:p>
          <a:p>
            <a:r>
              <a:rPr lang="fr-CA" sz="1000" b="1" smtClean="0"/>
              <a:t>En thérapie</a:t>
            </a:r>
            <a:r>
              <a:rPr lang="fr-CA" sz="1000" smtClean="0"/>
              <a:t>:</a:t>
            </a:r>
          </a:p>
          <a:p>
            <a:pPr lvl="1">
              <a:buFontTx/>
              <a:buChar char="•"/>
            </a:pPr>
            <a:r>
              <a:rPr lang="fr-CA" sz="1000" smtClean="0"/>
              <a:t>Réévaluer périodiquement le territoire allodynique et déterminer le territoire du nerf atteint à stimuler. La fréquence de réévaluation est d’environ 1X/semaine. Toutefois, dans les cas de douleur très sévère, les évaluations peuvent être espacées de 2 semaines afin de ne pas faire subir inutilement de la douleur au patient. </a:t>
            </a:r>
          </a:p>
          <a:p>
            <a:pPr lvl="1">
              <a:buFontTx/>
              <a:buChar char="•"/>
            </a:pPr>
            <a:r>
              <a:rPr lang="fr-CA" sz="1000" smtClean="0"/>
              <a:t>Utiliser un générateur de vibrations mécaniques (Vibralgic) pour offrir une stimulation confortable. La stimulation doit être d’environ 10 minutes par session et doit être effectuée le plus souvent possible. Dans le contexte clinique, lorsque possible, la stimulation est effectuée à chaque rencontre avec le patient. Le Vibralgic, contrairement à un vibromasseur, permet d’ajuster les variations de l’amplitude et de la fréquence de façon subtile afin de suivre la progression du patient. </a:t>
            </a:r>
          </a:p>
          <a:p>
            <a:r>
              <a:rPr lang="fr-CA" sz="1000" b="1" smtClean="0"/>
              <a:t>À domicile</a:t>
            </a:r>
            <a:r>
              <a:rPr lang="fr-CA" sz="1000" smtClean="0"/>
              <a:t>:</a:t>
            </a:r>
          </a:p>
          <a:p>
            <a:pPr lvl="1">
              <a:buFontTx/>
              <a:buChar char="•"/>
            </a:pPr>
            <a:r>
              <a:rPr lang="fr-CA" sz="1000" smtClean="0"/>
              <a:t>Indiquer clairement au patient la zone à éviter de toucher</a:t>
            </a:r>
          </a:p>
          <a:p>
            <a:pPr lvl="1">
              <a:buFontTx/>
              <a:buChar char="•"/>
            </a:pPr>
            <a:r>
              <a:rPr lang="fr-CA" sz="1000" smtClean="0"/>
              <a:t>Remettre un objet à texture agréable (fourrure, pinceau, foulard de soie, etc.)</a:t>
            </a:r>
          </a:p>
          <a:p>
            <a:pPr lvl="1">
              <a:buFontTx/>
              <a:buChar char="•"/>
            </a:pPr>
            <a:r>
              <a:rPr lang="fr-CA" sz="1000" smtClean="0"/>
              <a:t>Expliquer au patient qu’il doit toucher la zone proximale au territoire allodynique (zone « interdite ») avec l’objet agréable 8X 1 minute/jour</a:t>
            </a:r>
          </a:p>
          <a:p>
            <a:pPr lvl="1">
              <a:buFontTx/>
              <a:buChar char="•"/>
            </a:pPr>
            <a:r>
              <a:rPr lang="fr-CA" sz="1000" smtClean="0"/>
              <a:t>Expliquer au patient qu’il doit éviter de toucher la zone allodynique à tout moment.</a:t>
            </a:r>
          </a:p>
          <a:p>
            <a:pPr>
              <a:buFontTx/>
              <a:buChar char="•"/>
            </a:pPr>
            <a:endParaRPr lang="fr-CA"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sz="1000" dirty="0" smtClean="0">
                <a:ea typeface="MS PGothic" charset="0"/>
              </a:rPr>
              <a:t>Le</a:t>
            </a:r>
            <a:r>
              <a:rPr lang="en-CA" sz="1000" baseline="0" dirty="0" smtClean="0">
                <a:ea typeface="MS PGothic" charset="0"/>
              </a:rPr>
              <a:t> </a:t>
            </a:r>
            <a:r>
              <a:rPr lang="en-CA" sz="1000" baseline="0" dirty="0" err="1" smtClean="0">
                <a:ea typeface="MS PGothic" charset="0"/>
              </a:rPr>
              <a:t>traitement</a:t>
            </a:r>
            <a:r>
              <a:rPr lang="en-CA" sz="1000" baseline="0" dirty="0" smtClean="0">
                <a:ea typeface="MS PGothic" charset="0"/>
              </a:rPr>
              <a:t>  de </a:t>
            </a:r>
            <a:r>
              <a:rPr lang="en-CA" sz="1000" baseline="0" dirty="0" err="1" smtClean="0">
                <a:ea typeface="MS PGothic" charset="0"/>
              </a:rPr>
              <a:t>l’allodynie</a:t>
            </a:r>
            <a:r>
              <a:rPr lang="en-CA" sz="1000" baseline="0" dirty="0" smtClean="0">
                <a:ea typeface="MS PGothic" charset="0"/>
              </a:rPr>
              <a:t> </a:t>
            </a:r>
            <a:r>
              <a:rPr lang="en-CA" sz="1000" baseline="0" dirty="0" err="1" smtClean="0">
                <a:ea typeface="MS PGothic" charset="0"/>
              </a:rPr>
              <a:t>inclue</a:t>
            </a:r>
            <a:r>
              <a:rPr lang="en-CA" sz="1000" baseline="0" dirty="0" smtClean="0">
                <a:ea typeface="MS PGothic" charset="0"/>
              </a:rPr>
              <a:t> 2 parties</a:t>
            </a:r>
            <a:endParaRPr lang="en-CA" sz="1000" dirty="0">
              <a:ea typeface="MS PGothic" charset="0"/>
            </a:endParaRPr>
          </a:p>
          <a:p>
            <a:pPr>
              <a:defRPr/>
            </a:pPr>
            <a:r>
              <a:rPr lang="en-CA" sz="1000" dirty="0" err="1" smtClean="0">
                <a:ea typeface="MS PGothic" charset="0"/>
              </a:rPr>
              <a:t>Premièrement</a:t>
            </a:r>
            <a:r>
              <a:rPr lang="en-CA" sz="1000" baseline="0" dirty="0" smtClean="0">
                <a:ea typeface="MS PGothic" charset="0"/>
              </a:rPr>
              <a:t> et </a:t>
            </a:r>
            <a:r>
              <a:rPr lang="en-CA" sz="1000" baseline="0" dirty="0" err="1" smtClean="0">
                <a:ea typeface="MS PGothic" charset="0"/>
              </a:rPr>
              <a:t>c’est</a:t>
            </a:r>
            <a:r>
              <a:rPr lang="en-CA" sz="1000" baseline="0" dirty="0" smtClean="0">
                <a:ea typeface="MS PGothic" charset="0"/>
              </a:rPr>
              <a:t> </a:t>
            </a:r>
            <a:r>
              <a:rPr lang="en-CA" sz="1000" baseline="0" dirty="0" err="1" smtClean="0">
                <a:ea typeface="MS PGothic" charset="0"/>
              </a:rPr>
              <a:t>très</a:t>
            </a:r>
            <a:r>
              <a:rPr lang="en-CA" sz="1000" baseline="0" dirty="0" smtClean="0">
                <a:ea typeface="MS PGothic" charset="0"/>
              </a:rPr>
              <a:t> important, le non </a:t>
            </a:r>
            <a:r>
              <a:rPr lang="en-CA" sz="1000" baseline="0" dirty="0" err="1" smtClean="0">
                <a:ea typeface="MS PGothic" charset="0"/>
              </a:rPr>
              <a:t>toucher</a:t>
            </a:r>
            <a:r>
              <a:rPr lang="en-CA" sz="1000" baseline="0" dirty="0" smtClean="0">
                <a:ea typeface="MS PGothic" charset="0"/>
              </a:rPr>
              <a:t>. </a:t>
            </a:r>
            <a:r>
              <a:rPr lang="en-CA" sz="1000" baseline="0" dirty="0" err="1" smtClean="0">
                <a:ea typeface="MS PGothic" charset="0"/>
              </a:rPr>
              <a:t>Toutes</a:t>
            </a:r>
            <a:r>
              <a:rPr lang="en-CA" sz="1000" baseline="0" dirty="0" smtClean="0">
                <a:ea typeface="MS PGothic" charset="0"/>
              </a:rPr>
              <a:t> stimulations </a:t>
            </a:r>
            <a:r>
              <a:rPr lang="en-CA" sz="1000" baseline="0" dirty="0" err="1" smtClean="0">
                <a:ea typeface="MS PGothic" charset="0"/>
              </a:rPr>
              <a:t>sur</a:t>
            </a:r>
            <a:r>
              <a:rPr lang="en-CA" sz="1000" baseline="0" dirty="0" smtClean="0">
                <a:ea typeface="MS PGothic" charset="0"/>
              </a:rPr>
              <a:t> la zone </a:t>
            </a:r>
            <a:r>
              <a:rPr lang="en-CA" sz="1000" baseline="0" dirty="0" err="1" smtClean="0">
                <a:ea typeface="MS PGothic" charset="0"/>
              </a:rPr>
              <a:t>allodynique</a:t>
            </a:r>
            <a:r>
              <a:rPr lang="en-CA" sz="1000" baseline="0" dirty="0" smtClean="0">
                <a:ea typeface="MS PGothic" charset="0"/>
              </a:rPr>
              <a:t> et la </a:t>
            </a:r>
            <a:r>
              <a:rPr lang="en-CA" sz="1000" baseline="0" dirty="0" err="1" smtClean="0">
                <a:ea typeface="MS PGothic" charset="0"/>
              </a:rPr>
              <a:t>région</a:t>
            </a:r>
            <a:r>
              <a:rPr lang="en-CA" sz="1000" baseline="0" dirty="0" smtClean="0">
                <a:ea typeface="MS PGothic" charset="0"/>
              </a:rPr>
              <a:t> </a:t>
            </a:r>
            <a:r>
              <a:rPr lang="en-CA" sz="1000" baseline="0" dirty="0" err="1" smtClean="0">
                <a:ea typeface="MS PGothic" charset="0"/>
              </a:rPr>
              <a:t>distale</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a:t>
            </a:r>
            <a:r>
              <a:rPr lang="en-CA" sz="1000" baseline="0" dirty="0" err="1" smtClean="0">
                <a:ea typeface="MS PGothic" charset="0"/>
              </a:rPr>
              <a:t>cette</a:t>
            </a:r>
            <a:r>
              <a:rPr lang="en-CA" sz="1000" baseline="0" dirty="0" smtClean="0">
                <a:ea typeface="MS PGothic" charset="0"/>
              </a:rPr>
              <a:t> zone </a:t>
            </a:r>
            <a:r>
              <a:rPr lang="en-CA" sz="1000" baseline="0" dirty="0" err="1" smtClean="0">
                <a:ea typeface="MS PGothic" charset="0"/>
              </a:rPr>
              <a:t>doit</a:t>
            </a:r>
            <a:r>
              <a:rPr lang="en-CA" sz="1000" baseline="0" dirty="0" smtClean="0">
                <a:ea typeface="MS PGothic" charset="0"/>
              </a:rPr>
              <a:t>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évitée</a:t>
            </a:r>
            <a:r>
              <a:rPr lang="en-CA" sz="1000" baseline="0" dirty="0" smtClean="0">
                <a:ea typeface="MS PGothic" charset="0"/>
              </a:rPr>
              <a:t>.</a:t>
            </a:r>
            <a:r>
              <a:rPr lang="en-CA" sz="1000" dirty="0" smtClean="0">
                <a:ea typeface="MS PGothic" charset="0"/>
              </a:rPr>
              <a:t> </a:t>
            </a:r>
            <a:r>
              <a:rPr lang="en-CA" sz="1000" dirty="0" err="1" smtClean="0">
                <a:ea typeface="MS PGothic" charset="0"/>
              </a:rPr>
              <a:t>Ce</a:t>
            </a:r>
            <a:r>
              <a:rPr lang="en-CA" sz="1000" baseline="0" dirty="0" smtClean="0">
                <a:ea typeface="MS PGothic" charset="0"/>
              </a:rPr>
              <a:t> qui </a:t>
            </a:r>
            <a:r>
              <a:rPr lang="en-CA" sz="1000" baseline="0" dirty="0" err="1" smtClean="0">
                <a:ea typeface="MS PGothic" charset="0"/>
              </a:rPr>
              <a:t>inclue</a:t>
            </a:r>
            <a:r>
              <a:rPr lang="en-CA" sz="1000" baseline="0" dirty="0" smtClean="0">
                <a:ea typeface="MS PGothic" charset="0"/>
              </a:rPr>
              <a:t> les massage, </a:t>
            </a:r>
            <a:r>
              <a:rPr lang="en-CA" sz="1000" baseline="0" dirty="0" err="1" smtClean="0">
                <a:ea typeface="MS PGothic" charset="0"/>
              </a:rPr>
              <a:t>l’application</a:t>
            </a:r>
            <a:r>
              <a:rPr lang="en-CA" sz="1000" baseline="0" dirty="0" smtClean="0">
                <a:ea typeface="MS PGothic" charset="0"/>
              </a:rPr>
              <a:t> de </a:t>
            </a:r>
            <a:r>
              <a:rPr lang="en-CA" sz="1000" baseline="0" dirty="0" err="1" smtClean="0">
                <a:ea typeface="MS PGothic" charset="0"/>
              </a:rPr>
              <a:t>chaleur</a:t>
            </a:r>
            <a:r>
              <a:rPr lang="en-CA" sz="1000" baseline="0" dirty="0" smtClean="0">
                <a:ea typeface="MS PGothic" charset="0"/>
              </a:rPr>
              <a:t> </a:t>
            </a:r>
            <a:r>
              <a:rPr lang="en-CA" sz="1000" baseline="0" dirty="0" err="1" smtClean="0">
                <a:ea typeface="MS PGothic" charset="0"/>
              </a:rPr>
              <a:t>ou</a:t>
            </a:r>
            <a:r>
              <a:rPr lang="en-CA" sz="1000" baseline="0" dirty="0" smtClean="0">
                <a:ea typeface="MS PGothic" charset="0"/>
              </a:rPr>
              <a:t> de glace et </a:t>
            </a:r>
            <a:r>
              <a:rPr lang="en-CA" sz="1000" baseline="0" dirty="0" err="1" smtClean="0">
                <a:ea typeface="MS PGothic" charset="0"/>
              </a:rPr>
              <a:t>bien</a:t>
            </a:r>
            <a:r>
              <a:rPr lang="en-CA" sz="1000" baseline="0" dirty="0" smtClean="0">
                <a:ea typeface="MS PGothic" charset="0"/>
              </a:rPr>
              <a:t> </a:t>
            </a:r>
            <a:r>
              <a:rPr lang="en-CA" sz="1000" baseline="0" dirty="0" err="1" smtClean="0">
                <a:ea typeface="MS PGothic" charset="0"/>
              </a:rPr>
              <a:t>sûr</a:t>
            </a:r>
            <a:r>
              <a:rPr lang="en-CA" sz="1000" baseline="0" dirty="0" smtClean="0">
                <a:ea typeface="MS PGothic" charset="0"/>
              </a:rPr>
              <a:t> </a:t>
            </a:r>
            <a:r>
              <a:rPr lang="en-CA" sz="1000" baseline="0" dirty="0" err="1" smtClean="0">
                <a:ea typeface="MS PGothic" charset="0"/>
              </a:rPr>
              <a:t>l’arrêt</a:t>
            </a:r>
            <a:r>
              <a:rPr lang="en-CA" sz="1000" baseline="0" dirty="0" smtClean="0">
                <a:ea typeface="MS PGothic" charset="0"/>
              </a:rPr>
              <a:t> </a:t>
            </a:r>
            <a:r>
              <a:rPr lang="en-CA" sz="1000" baseline="0" dirty="0" err="1" smtClean="0">
                <a:ea typeface="MS PGothic" charset="0"/>
              </a:rPr>
              <a:t>temporaire</a:t>
            </a:r>
            <a:r>
              <a:rPr lang="en-CA" sz="1000" baseline="0" dirty="0" smtClean="0">
                <a:ea typeface="MS PGothic" charset="0"/>
              </a:rPr>
              <a:t> du port de la </a:t>
            </a:r>
            <a:r>
              <a:rPr lang="en-CA" sz="1000" baseline="0" dirty="0" err="1" smtClean="0">
                <a:ea typeface="MS PGothic" charset="0"/>
              </a:rPr>
              <a:t>prothèse</a:t>
            </a:r>
            <a:r>
              <a:rPr lang="en-CA" sz="1000" baseline="0" dirty="0" smtClean="0">
                <a:ea typeface="MS PGothic" charset="0"/>
              </a:rPr>
              <a:t>.</a:t>
            </a:r>
          </a:p>
          <a:p>
            <a:pPr>
              <a:defRPr/>
            </a:pPr>
            <a:r>
              <a:rPr lang="en-CA" sz="1000" baseline="0" dirty="0" smtClean="0">
                <a:ea typeface="MS PGothic" charset="0"/>
              </a:rPr>
              <a:t>Les </a:t>
            </a:r>
            <a:r>
              <a:rPr lang="en-CA" sz="1000" baseline="0" dirty="0" err="1" smtClean="0">
                <a:ea typeface="MS PGothic" charset="0"/>
              </a:rPr>
              <a:t>thérapeutes</a:t>
            </a:r>
            <a:r>
              <a:rPr lang="en-CA" sz="1000" baseline="0" dirty="0" smtClean="0">
                <a:ea typeface="MS PGothic" charset="0"/>
              </a:rPr>
              <a:t> </a:t>
            </a:r>
            <a:r>
              <a:rPr lang="en-CA" sz="1000" baseline="0" dirty="0" err="1" smtClean="0">
                <a:ea typeface="MS PGothic" charset="0"/>
              </a:rPr>
              <a:t>doivent</a:t>
            </a:r>
            <a:r>
              <a:rPr lang="en-CA" sz="1000" baseline="0" dirty="0" smtClean="0">
                <a:ea typeface="MS PGothic" charset="0"/>
              </a:rPr>
              <a:t> revoir avec le patient </a:t>
            </a:r>
            <a:r>
              <a:rPr lang="en-CA" sz="1000" baseline="0" dirty="0" err="1" smtClean="0">
                <a:ea typeface="MS PGothic" charset="0"/>
              </a:rPr>
              <a:t>ses</a:t>
            </a:r>
            <a:r>
              <a:rPr lang="en-CA" sz="1000" baseline="0" dirty="0" smtClean="0">
                <a:ea typeface="MS PGothic" charset="0"/>
              </a:rPr>
              <a:t> habitudes de vie et </a:t>
            </a:r>
            <a:r>
              <a:rPr lang="en-CA" sz="1000" baseline="0" dirty="0" err="1" smtClean="0">
                <a:ea typeface="MS PGothic" charset="0"/>
              </a:rPr>
              <a:t>parfois</a:t>
            </a:r>
            <a:r>
              <a:rPr lang="en-CA" sz="1000" baseline="0" dirty="0" smtClean="0">
                <a:ea typeface="MS PGothic" charset="0"/>
              </a:rPr>
              <a:t> les modifier </a:t>
            </a:r>
            <a:r>
              <a:rPr lang="en-CA" sz="1000" baseline="0" dirty="0" err="1" smtClean="0">
                <a:ea typeface="MS PGothic" charset="0"/>
              </a:rPr>
              <a:t>afin</a:t>
            </a:r>
            <a:r>
              <a:rPr lang="en-CA" sz="1000" baseline="0" dirty="0" smtClean="0">
                <a:ea typeface="MS PGothic" charset="0"/>
              </a:rPr>
              <a:t> </a:t>
            </a:r>
            <a:r>
              <a:rPr lang="en-CA" sz="1000" baseline="0" dirty="0" err="1" smtClean="0">
                <a:ea typeface="MS PGothic" charset="0"/>
              </a:rPr>
              <a:t>afin</a:t>
            </a:r>
            <a:r>
              <a:rPr lang="en-CA" sz="1000" baseline="0" dirty="0" smtClean="0">
                <a:ea typeface="MS PGothic" charset="0"/>
              </a:rPr>
              <a:t> </a:t>
            </a:r>
            <a:r>
              <a:rPr lang="en-CA" sz="1000" baseline="0" dirty="0" err="1" smtClean="0">
                <a:ea typeface="MS PGothic" charset="0"/>
              </a:rPr>
              <a:t>d’éviter</a:t>
            </a:r>
            <a:r>
              <a:rPr lang="en-CA" sz="1000" baseline="0" dirty="0" smtClean="0">
                <a:ea typeface="MS PGothic" charset="0"/>
              </a:rPr>
              <a:t> les stimulations </a:t>
            </a:r>
            <a:r>
              <a:rPr lang="en-CA" sz="1000" baseline="0" dirty="0" err="1" smtClean="0">
                <a:ea typeface="MS PGothic" charset="0"/>
              </a:rPr>
              <a:t>sur</a:t>
            </a:r>
            <a:r>
              <a:rPr lang="en-CA" sz="1000" baseline="0" dirty="0" smtClean="0">
                <a:ea typeface="MS PGothic" charset="0"/>
              </a:rPr>
              <a:t> la zone </a:t>
            </a:r>
            <a:r>
              <a:rPr lang="en-CA" sz="1000" baseline="0" dirty="0" err="1" smtClean="0">
                <a:ea typeface="MS PGothic" charset="0"/>
              </a:rPr>
              <a:t>allodynique</a:t>
            </a:r>
            <a:r>
              <a:rPr lang="en-CA" sz="1000" baseline="0" dirty="0" smtClean="0">
                <a:ea typeface="MS PGothic" charset="0"/>
              </a:rPr>
              <a:t> et en </a:t>
            </a:r>
            <a:r>
              <a:rPr lang="en-CA" sz="1000" baseline="0" dirty="0" err="1" smtClean="0">
                <a:ea typeface="MS PGothic" charset="0"/>
              </a:rPr>
              <a:t>distale</a:t>
            </a:r>
            <a:r>
              <a:rPr lang="en-CA" sz="1000" baseline="0" dirty="0" smtClean="0">
                <a:ea typeface="MS PGothic" charset="0"/>
              </a:rPr>
              <a:t>.</a:t>
            </a:r>
          </a:p>
          <a:p>
            <a:pPr>
              <a:defRPr/>
            </a:pPr>
            <a:r>
              <a:rPr lang="en-CA" sz="1000" baseline="0" dirty="0" smtClean="0">
                <a:ea typeface="MS PGothic" charset="0"/>
              </a:rPr>
              <a:t>Les </a:t>
            </a:r>
            <a:r>
              <a:rPr lang="en-CA" sz="1000" baseline="0" dirty="0" err="1" smtClean="0">
                <a:ea typeface="MS PGothic" charset="0"/>
              </a:rPr>
              <a:t>membres</a:t>
            </a:r>
            <a:r>
              <a:rPr lang="en-CA" sz="1000" baseline="0" dirty="0" smtClean="0">
                <a:ea typeface="MS PGothic" charset="0"/>
              </a:rPr>
              <a:t> de </a:t>
            </a:r>
            <a:r>
              <a:rPr lang="en-CA" sz="1000" baseline="0" dirty="0" err="1" smtClean="0">
                <a:ea typeface="MS PGothic" charset="0"/>
              </a:rPr>
              <a:t>l’équipe</a:t>
            </a:r>
            <a:r>
              <a:rPr lang="en-CA" sz="1000" baseline="0" dirty="0" smtClean="0">
                <a:ea typeface="MS PGothic" charset="0"/>
              </a:rPr>
              <a:t> </a:t>
            </a:r>
            <a:r>
              <a:rPr lang="en-CA" sz="1000" baseline="0" dirty="0" err="1" smtClean="0">
                <a:ea typeface="MS PGothic" charset="0"/>
              </a:rPr>
              <a:t>traitante</a:t>
            </a:r>
            <a:r>
              <a:rPr lang="en-CA" sz="1000" baseline="0" dirty="0" smtClean="0">
                <a:ea typeface="MS PGothic" charset="0"/>
              </a:rPr>
              <a:t> </a:t>
            </a:r>
            <a:r>
              <a:rPr lang="en-CA" sz="1000" baseline="0" dirty="0" err="1" smtClean="0">
                <a:ea typeface="MS PGothic" charset="0"/>
              </a:rPr>
              <a:t>doivent</a:t>
            </a:r>
            <a:r>
              <a:rPr lang="en-CA" sz="1000" baseline="0" dirty="0" smtClean="0">
                <a:ea typeface="MS PGothic" charset="0"/>
              </a:rPr>
              <a:t> </a:t>
            </a:r>
            <a:r>
              <a:rPr lang="en-CA" sz="1000" baseline="0" dirty="0" err="1" smtClean="0">
                <a:ea typeface="MS PGothic" charset="0"/>
              </a:rPr>
              <a:t>tous</a:t>
            </a:r>
            <a:r>
              <a:rPr lang="en-CA" sz="1000" baseline="0" dirty="0" smtClean="0">
                <a:ea typeface="MS PGothic" charset="0"/>
              </a:rPr>
              <a:t>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d’accord</a:t>
            </a:r>
            <a:r>
              <a:rPr lang="en-CA" sz="1000" baseline="0" dirty="0" smtClean="0">
                <a:ea typeface="MS PGothic" charset="0"/>
              </a:rPr>
              <a:t> </a:t>
            </a:r>
            <a:r>
              <a:rPr lang="en-CA" sz="1000" baseline="0" dirty="0" err="1" smtClean="0">
                <a:ea typeface="MS PGothic" charset="0"/>
              </a:rPr>
              <a:t>d’opter</a:t>
            </a:r>
            <a:r>
              <a:rPr lang="en-CA" sz="1000" baseline="0" dirty="0" smtClean="0">
                <a:ea typeface="MS PGothic" charset="0"/>
              </a:rPr>
              <a:t> pour </a:t>
            </a:r>
            <a:r>
              <a:rPr lang="en-CA" sz="1000" baseline="0" dirty="0" err="1" smtClean="0">
                <a:ea typeface="MS PGothic" charset="0"/>
              </a:rPr>
              <a:t>cette</a:t>
            </a:r>
            <a:r>
              <a:rPr lang="en-CA" sz="1000" baseline="0" dirty="0" smtClean="0">
                <a:ea typeface="MS PGothic" charset="0"/>
              </a:rPr>
              <a:t> </a:t>
            </a:r>
            <a:r>
              <a:rPr lang="en-CA" sz="1000" baseline="0" dirty="0" err="1" smtClean="0">
                <a:ea typeface="MS PGothic" charset="0"/>
              </a:rPr>
              <a:t>méthode</a:t>
            </a:r>
            <a:r>
              <a:rPr lang="en-CA" sz="1000" baseline="0" dirty="0" smtClean="0">
                <a:ea typeface="MS PGothic" charset="0"/>
              </a:rPr>
              <a:t> </a:t>
            </a:r>
            <a:r>
              <a:rPr lang="en-CA" sz="1000" baseline="0" dirty="0" err="1" smtClean="0">
                <a:ea typeface="MS PGothic" charset="0"/>
              </a:rPr>
              <a:t>avant</a:t>
            </a:r>
            <a:r>
              <a:rPr lang="en-CA" sz="1000" baseline="0" dirty="0" smtClean="0">
                <a:ea typeface="MS PGothic" charset="0"/>
              </a:rPr>
              <a:t> de </a:t>
            </a:r>
            <a:r>
              <a:rPr lang="en-CA" sz="1000" baseline="0" dirty="0" err="1" smtClean="0">
                <a:ea typeface="MS PGothic" charset="0"/>
              </a:rPr>
              <a:t>l’utiliser</a:t>
            </a:r>
            <a:r>
              <a:rPr lang="en-CA" sz="1000" baseline="0" dirty="0" smtClean="0">
                <a:ea typeface="MS PGothic" charset="0"/>
              </a:rPr>
              <a:t> et accepter de modifier </a:t>
            </a:r>
            <a:r>
              <a:rPr lang="en-CA" sz="1000" baseline="0" dirty="0" err="1" smtClean="0">
                <a:ea typeface="MS PGothic" charset="0"/>
              </a:rPr>
              <a:t>leur</a:t>
            </a:r>
            <a:r>
              <a:rPr lang="en-CA" sz="1000" baseline="0" dirty="0" smtClean="0">
                <a:ea typeface="MS PGothic" charset="0"/>
              </a:rPr>
              <a:t> </a:t>
            </a:r>
            <a:r>
              <a:rPr lang="en-CA" sz="1000" baseline="0" dirty="0" err="1" smtClean="0">
                <a:ea typeface="MS PGothic" charset="0"/>
              </a:rPr>
              <a:t>traitement</a:t>
            </a:r>
            <a:r>
              <a:rPr lang="en-CA" sz="1000" baseline="0" dirty="0" smtClean="0">
                <a:ea typeface="MS PGothic" charset="0"/>
              </a:rPr>
              <a:t> </a:t>
            </a:r>
            <a:r>
              <a:rPr lang="en-CA" sz="1000" baseline="0" dirty="0" err="1" smtClean="0">
                <a:ea typeface="MS PGothic" charset="0"/>
              </a:rPr>
              <a:t>parce</a:t>
            </a:r>
            <a:r>
              <a:rPr lang="en-CA" sz="1000" baseline="0" dirty="0" smtClean="0">
                <a:ea typeface="MS PGothic" charset="0"/>
              </a:rPr>
              <a:t> </a:t>
            </a:r>
            <a:r>
              <a:rPr lang="en-CA" sz="1000" baseline="0" dirty="0" err="1" smtClean="0">
                <a:ea typeface="MS PGothic" charset="0"/>
              </a:rPr>
              <a:t>que</a:t>
            </a:r>
            <a:r>
              <a:rPr lang="en-CA" sz="1000" baseline="0" dirty="0" smtClean="0">
                <a:ea typeface="MS PGothic" charset="0"/>
              </a:rPr>
              <a:t> </a:t>
            </a:r>
            <a:r>
              <a:rPr lang="en-CA" sz="1000" baseline="0" dirty="0" err="1" smtClean="0">
                <a:ea typeface="MS PGothic" charset="0"/>
              </a:rPr>
              <a:t>cette</a:t>
            </a:r>
            <a:r>
              <a:rPr lang="en-CA" sz="1000" baseline="0" dirty="0" smtClean="0">
                <a:ea typeface="MS PGothic" charset="0"/>
              </a:rPr>
              <a:t> </a:t>
            </a:r>
            <a:r>
              <a:rPr lang="en-CA" sz="1000" baseline="0" dirty="0" err="1" smtClean="0">
                <a:ea typeface="MS PGothic" charset="0"/>
              </a:rPr>
              <a:t>méthode</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très</a:t>
            </a:r>
            <a:r>
              <a:rPr lang="en-CA" sz="1000" baseline="0" dirty="0" smtClean="0">
                <a:ea typeface="MS PGothic" charset="0"/>
              </a:rPr>
              <a:t> </a:t>
            </a:r>
            <a:r>
              <a:rPr lang="en-CA" sz="1000" baseline="0" dirty="0" err="1" smtClean="0">
                <a:ea typeface="MS PGothic" charset="0"/>
              </a:rPr>
              <a:t>différente</a:t>
            </a:r>
            <a:r>
              <a:rPr lang="en-CA" sz="1000" baseline="0" dirty="0" smtClean="0">
                <a:ea typeface="MS PGothic" charset="0"/>
              </a:rPr>
              <a:t> de la </a:t>
            </a:r>
            <a:r>
              <a:rPr lang="en-CA" sz="1000" baseline="0" dirty="0" err="1" smtClean="0">
                <a:ea typeface="MS PGothic" charset="0"/>
              </a:rPr>
              <a:t>désensibilisation</a:t>
            </a:r>
            <a:r>
              <a:rPr lang="en-CA" sz="1000" baseline="0" dirty="0" smtClean="0">
                <a:ea typeface="MS PGothic" charset="0"/>
              </a:rPr>
              <a:t> </a:t>
            </a:r>
            <a:r>
              <a:rPr lang="en-CA" sz="1000" baseline="0" dirty="0" err="1" smtClean="0">
                <a:ea typeface="MS PGothic" charset="0"/>
              </a:rPr>
              <a:t>traditionnelle</a:t>
            </a:r>
            <a:endParaRPr lang="en-CA" sz="1000" baseline="0" dirty="0" smtClean="0">
              <a:ea typeface="MS PGothic" charset="0"/>
            </a:endParaRPr>
          </a:p>
          <a:p>
            <a:pPr>
              <a:defRPr/>
            </a:pPr>
            <a:r>
              <a:rPr lang="en-CA" sz="1000" baseline="0" dirty="0" smtClean="0">
                <a:ea typeface="MS PGothic" charset="0"/>
              </a:rPr>
              <a:t>La </a:t>
            </a:r>
            <a:r>
              <a:rPr lang="en-CA" sz="1000" baseline="0" dirty="0" err="1" smtClean="0">
                <a:ea typeface="MS PGothic" charset="0"/>
              </a:rPr>
              <a:t>rééducation</a:t>
            </a:r>
            <a:r>
              <a:rPr lang="en-CA" sz="1000" baseline="0" dirty="0" smtClean="0">
                <a:ea typeface="MS PGothic" charset="0"/>
              </a:rPr>
              <a:t> sensitive </a:t>
            </a:r>
            <a:r>
              <a:rPr lang="en-CA" sz="1000" baseline="0" dirty="0" err="1" smtClean="0">
                <a:ea typeface="MS PGothic" charset="0"/>
              </a:rPr>
              <a:t>demande</a:t>
            </a:r>
            <a:r>
              <a:rPr lang="en-CA" sz="1000" baseline="0" dirty="0" smtClean="0">
                <a:ea typeface="MS PGothic" charset="0"/>
              </a:rPr>
              <a:t> </a:t>
            </a:r>
            <a:r>
              <a:rPr lang="en-CA" sz="1000" baseline="0" dirty="0" err="1" smtClean="0">
                <a:ea typeface="MS PGothic" charset="0"/>
              </a:rPr>
              <a:t>donc</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a:t>
            </a:r>
            <a:r>
              <a:rPr lang="en-CA" sz="1000" baseline="0" dirty="0" err="1" smtClean="0">
                <a:ea typeface="MS PGothic" charset="0"/>
              </a:rPr>
              <a:t>excellente</a:t>
            </a:r>
            <a:r>
              <a:rPr lang="en-CA" sz="1000" baseline="0" dirty="0" smtClean="0">
                <a:ea typeface="MS PGothic" charset="0"/>
              </a:rPr>
              <a:t> communication et collaboration entre les </a:t>
            </a:r>
            <a:r>
              <a:rPr lang="en-CA" sz="1000" baseline="0" dirty="0" err="1" smtClean="0">
                <a:ea typeface="MS PGothic" charset="0"/>
              </a:rPr>
              <a:t>membres</a:t>
            </a:r>
            <a:r>
              <a:rPr lang="en-CA" sz="1000" baseline="0" dirty="0" smtClean="0">
                <a:ea typeface="MS PGothic" charset="0"/>
              </a:rPr>
              <a:t> de </a:t>
            </a:r>
            <a:r>
              <a:rPr lang="en-CA" sz="1000" baseline="0" dirty="0" err="1" smtClean="0">
                <a:ea typeface="MS PGothic" charset="0"/>
              </a:rPr>
              <a:t>l’équipe</a:t>
            </a:r>
            <a:r>
              <a:rPr lang="en-CA" sz="1000" baseline="0" dirty="0" smtClean="0">
                <a:ea typeface="MS PGothic" charset="0"/>
              </a:rPr>
              <a:t> </a:t>
            </a:r>
            <a:r>
              <a:rPr lang="en-CA" sz="1000" baseline="0" dirty="0" err="1" smtClean="0">
                <a:ea typeface="MS PGothic" charset="0"/>
              </a:rPr>
              <a:t>traitante</a:t>
            </a:r>
            <a:r>
              <a:rPr lang="en-CA" sz="1000" baseline="0" dirty="0" smtClean="0">
                <a:ea typeface="MS PGothic" charset="0"/>
              </a:rPr>
              <a:t>.</a:t>
            </a:r>
          </a:p>
          <a:p>
            <a:pPr>
              <a:defRPr/>
            </a:pPr>
            <a:endParaRPr lang="en-CA" sz="1000" baseline="0" dirty="0" smtClean="0">
              <a:ea typeface="MS PGothic" charset="0"/>
            </a:endParaRPr>
          </a:p>
          <a:p>
            <a:pPr>
              <a:defRPr/>
            </a:pPr>
            <a:r>
              <a:rPr lang="en-CA" sz="1000" baseline="0" dirty="0" err="1" smtClean="0">
                <a:ea typeface="MS PGothic" charset="0"/>
              </a:rPr>
              <a:t>Mais</a:t>
            </a:r>
            <a:r>
              <a:rPr lang="en-CA" sz="1000" baseline="0" dirty="0" smtClean="0">
                <a:ea typeface="MS PGothic" charset="0"/>
              </a:rPr>
              <a:t> attention: ne pas </a:t>
            </a:r>
            <a:r>
              <a:rPr lang="en-CA" sz="1000" baseline="0" dirty="0" err="1" smtClean="0">
                <a:ea typeface="MS PGothic" charset="0"/>
              </a:rPr>
              <a:t>toucher</a:t>
            </a:r>
            <a:r>
              <a:rPr lang="en-CA" sz="1000" baseline="0" dirty="0" smtClean="0">
                <a:ea typeface="MS PGothic" charset="0"/>
              </a:rPr>
              <a:t> ne </a:t>
            </a:r>
            <a:r>
              <a:rPr lang="en-CA" sz="1000" baseline="0" dirty="0" err="1" smtClean="0">
                <a:ea typeface="MS PGothic" charset="0"/>
              </a:rPr>
              <a:t>signifie</a:t>
            </a:r>
            <a:r>
              <a:rPr lang="en-CA" sz="1000" baseline="0" dirty="0" smtClean="0">
                <a:ea typeface="MS PGothic" charset="0"/>
              </a:rPr>
              <a:t> pas ne pas </a:t>
            </a:r>
            <a:r>
              <a:rPr lang="en-CA" sz="1000" baseline="0" dirty="0" err="1" smtClean="0">
                <a:ea typeface="MS PGothic" charset="0"/>
              </a:rPr>
              <a:t>bouger</a:t>
            </a:r>
            <a:r>
              <a:rPr lang="en-CA" sz="1000" baseline="0" dirty="0" smtClean="0">
                <a:ea typeface="MS PGothic" charset="0"/>
              </a:rPr>
              <a:t>!!!</a:t>
            </a:r>
          </a:p>
          <a:p>
            <a:pPr>
              <a:defRPr/>
            </a:pPr>
            <a:endParaRPr lang="en-CA" sz="1000" baseline="0" dirty="0" smtClean="0">
              <a:ea typeface="MS PGothic" charset="0"/>
            </a:endParaRPr>
          </a:p>
          <a:p>
            <a:pPr>
              <a:defRPr/>
            </a:pPr>
            <a:endParaRPr lang="en-CA" sz="1000" baseline="0" dirty="0" smtClean="0">
              <a:ea typeface="MS PGothic" charset="0"/>
            </a:endParaRPr>
          </a:p>
          <a:p>
            <a:pPr>
              <a:defRPr/>
            </a:pPr>
            <a:r>
              <a:rPr lang="en-CA" sz="1000" dirty="0" smtClean="0">
                <a:ea typeface="MS PGothic" charset="0"/>
              </a:rPr>
              <a:t>  La</a:t>
            </a:r>
            <a:r>
              <a:rPr lang="en-CA" sz="1000" baseline="0" dirty="0" smtClean="0">
                <a:ea typeface="MS PGothic" charset="0"/>
              </a:rPr>
              <a:t> </a:t>
            </a:r>
            <a:r>
              <a:rPr lang="en-CA" sz="1000" baseline="0" dirty="0" err="1" smtClean="0">
                <a:ea typeface="MS PGothic" charset="0"/>
              </a:rPr>
              <a:t>deuxième</a:t>
            </a:r>
            <a:r>
              <a:rPr lang="en-CA" sz="1000" baseline="0" dirty="0" smtClean="0">
                <a:ea typeface="MS PGothic" charset="0"/>
              </a:rPr>
              <a:t> </a:t>
            </a:r>
            <a:r>
              <a:rPr lang="en-CA" sz="1000" baseline="0" dirty="0" err="1" smtClean="0">
                <a:ea typeface="MS PGothic" charset="0"/>
              </a:rPr>
              <a:t>partie</a:t>
            </a:r>
            <a:r>
              <a:rPr lang="en-CA" sz="1000" baseline="0" dirty="0" smtClean="0">
                <a:ea typeface="MS PGothic" charset="0"/>
              </a:rPr>
              <a:t> du </a:t>
            </a:r>
            <a:r>
              <a:rPr lang="en-CA" sz="1000" baseline="0" dirty="0" err="1" smtClean="0">
                <a:ea typeface="MS PGothic" charset="0"/>
              </a:rPr>
              <a:t>traitement</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le </a:t>
            </a:r>
            <a:r>
              <a:rPr lang="en-CA" sz="1000" baseline="0" dirty="0" err="1" smtClean="0">
                <a:ea typeface="MS PGothic" charset="0"/>
              </a:rPr>
              <a:t>choix</a:t>
            </a:r>
            <a:r>
              <a:rPr lang="en-CA" sz="1000" baseline="0" dirty="0" smtClean="0">
                <a:ea typeface="MS PGothic" charset="0"/>
              </a:rPr>
              <a:t> de la zone de </a:t>
            </a:r>
            <a:r>
              <a:rPr lang="en-CA" sz="1000" baseline="0" dirty="0" err="1" smtClean="0">
                <a:ea typeface="MS PGothic" charset="0"/>
              </a:rPr>
              <a:t>contre</a:t>
            </a:r>
            <a:r>
              <a:rPr lang="en-CA" sz="1000" baseline="0" dirty="0" smtClean="0">
                <a:ea typeface="MS PGothic" charset="0"/>
              </a:rPr>
              <a:t> stimulation en proximal. Pour </a:t>
            </a:r>
            <a:r>
              <a:rPr lang="en-CA" sz="1000" baseline="0" dirty="0" err="1" smtClean="0">
                <a:ea typeface="MS PGothic" charset="0"/>
              </a:rPr>
              <a:t>ce</a:t>
            </a:r>
            <a:r>
              <a:rPr lang="en-CA" sz="1000" baseline="0" dirty="0" smtClean="0">
                <a:ea typeface="MS PGothic" charset="0"/>
              </a:rPr>
              <a:t> faire, la </a:t>
            </a:r>
            <a:r>
              <a:rPr lang="en-CA" sz="1000" baseline="0" dirty="0" err="1" smtClean="0">
                <a:ea typeface="MS PGothic" charset="0"/>
              </a:rPr>
              <a:t>cartographie</a:t>
            </a:r>
            <a:r>
              <a:rPr lang="en-CA" sz="1000" baseline="0" dirty="0" smtClean="0">
                <a:ea typeface="MS PGothic" charset="0"/>
              </a:rPr>
              <a:t> de </a:t>
            </a:r>
            <a:r>
              <a:rPr lang="en-CA" sz="1000" baseline="0" dirty="0" err="1" smtClean="0">
                <a:ea typeface="MS PGothic" charset="0"/>
              </a:rPr>
              <a:t>l’allodynie</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utilisée</a:t>
            </a:r>
            <a:r>
              <a:rPr lang="en-CA" sz="1000" baseline="0" dirty="0" smtClean="0">
                <a:ea typeface="MS PGothic" charset="0"/>
              </a:rPr>
              <a:t> </a:t>
            </a:r>
            <a:r>
              <a:rPr lang="en-CA" sz="1000" baseline="0" dirty="0" err="1" smtClean="0">
                <a:ea typeface="MS PGothic" charset="0"/>
              </a:rPr>
              <a:t>afin</a:t>
            </a:r>
            <a:r>
              <a:rPr lang="en-CA" sz="1000" baseline="0" dirty="0" smtClean="0">
                <a:ea typeface="MS PGothic" charset="0"/>
              </a:rPr>
              <a:t> de </a:t>
            </a:r>
            <a:r>
              <a:rPr lang="en-CA" sz="1000" baseline="0" dirty="0" err="1" smtClean="0">
                <a:ea typeface="MS PGothic" charset="0"/>
              </a:rPr>
              <a:t>déterminer</a:t>
            </a:r>
            <a:r>
              <a:rPr lang="en-CA" sz="1000" baseline="0" dirty="0" smtClean="0">
                <a:ea typeface="MS PGothic" charset="0"/>
              </a:rPr>
              <a:t> de </a:t>
            </a:r>
            <a:r>
              <a:rPr lang="en-CA" sz="1000" baseline="0" dirty="0" err="1" smtClean="0">
                <a:ea typeface="MS PGothic" charset="0"/>
              </a:rPr>
              <a:t>quelle</a:t>
            </a:r>
            <a:r>
              <a:rPr lang="en-CA" sz="1000" baseline="0" dirty="0" smtClean="0">
                <a:ea typeface="MS PGothic" charset="0"/>
              </a:rPr>
              <a:t> </a:t>
            </a:r>
            <a:r>
              <a:rPr lang="en-CA" sz="1000" baseline="0" dirty="0" err="1" smtClean="0">
                <a:ea typeface="MS PGothic" charset="0"/>
              </a:rPr>
              <a:t>branche</a:t>
            </a:r>
            <a:r>
              <a:rPr lang="en-CA" sz="1000" baseline="0" dirty="0" smtClean="0">
                <a:ea typeface="MS PGothic" charset="0"/>
              </a:rPr>
              <a:t> </a:t>
            </a:r>
            <a:r>
              <a:rPr lang="en-CA" sz="1000" baseline="0" dirty="0" err="1" smtClean="0">
                <a:ea typeface="MS PGothic" charset="0"/>
              </a:rPr>
              <a:t>nerveuse</a:t>
            </a:r>
            <a:r>
              <a:rPr lang="en-CA" sz="1000" baseline="0" dirty="0" smtClean="0">
                <a:ea typeface="MS PGothic" charset="0"/>
              </a:rPr>
              <a:t>  </a:t>
            </a:r>
            <a:r>
              <a:rPr lang="en-CA" sz="1000" baseline="0" dirty="0" err="1" smtClean="0">
                <a:ea typeface="MS PGothic" charset="0"/>
              </a:rPr>
              <a:t>cutanée</a:t>
            </a:r>
            <a:r>
              <a:rPr lang="en-CA" sz="1000" baseline="0" dirty="0" smtClean="0">
                <a:ea typeface="MS PGothic" charset="0"/>
              </a:rPr>
              <a:t> </a:t>
            </a:r>
            <a:r>
              <a:rPr lang="en-CA" sz="1000" baseline="0" dirty="0" err="1" smtClean="0">
                <a:ea typeface="MS PGothic" charset="0"/>
              </a:rPr>
              <a:t>provient</a:t>
            </a:r>
            <a:r>
              <a:rPr lang="en-CA" sz="1000" baseline="0" dirty="0" smtClean="0">
                <a:ea typeface="MS PGothic" charset="0"/>
              </a:rPr>
              <a:t> la </a:t>
            </a:r>
            <a:r>
              <a:rPr lang="en-CA" sz="1000" baseline="0" dirty="0" err="1" smtClean="0">
                <a:ea typeface="MS PGothic" charset="0"/>
              </a:rPr>
              <a:t>douleur</a:t>
            </a:r>
            <a:r>
              <a:rPr lang="en-CA" sz="1000" baseline="0" dirty="0" smtClean="0">
                <a:ea typeface="MS PGothic" charset="0"/>
              </a:rPr>
              <a:t>. </a:t>
            </a:r>
            <a:r>
              <a:rPr lang="en-CA" sz="1000" baseline="0" smtClean="0">
                <a:ea typeface="MS PGothic" charset="0"/>
              </a:rPr>
              <a:t>ATLAS </a:t>
            </a:r>
            <a:r>
              <a:rPr lang="en-CA" sz="1000" baseline="0" dirty="0" smtClean="0">
                <a:ea typeface="MS PGothic" charset="0"/>
              </a:rPr>
              <a:t>Le site </a:t>
            </a:r>
            <a:r>
              <a:rPr lang="en-CA" sz="1000" baseline="0" dirty="0" err="1" smtClean="0">
                <a:ea typeface="MS PGothic" charset="0"/>
              </a:rPr>
              <a:t>choisi</a:t>
            </a:r>
            <a:r>
              <a:rPr lang="en-CA" sz="1000" baseline="0" dirty="0" smtClean="0">
                <a:ea typeface="MS PGothic" charset="0"/>
              </a:rPr>
              <a:t> pour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stimulé</a:t>
            </a:r>
            <a:r>
              <a:rPr lang="en-CA" sz="1000" baseline="0" dirty="0" smtClean="0">
                <a:ea typeface="MS PGothic" charset="0"/>
              </a:rPr>
              <a:t> sera proximal </a:t>
            </a:r>
            <a:r>
              <a:rPr lang="en-CA" sz="1000" baseline="0" dirty="0" err="1" smtClean="0">
                <a:ea typeface="MS PGothic" charset="0"/>
              </a:rPr>
              <a:t>sur</a:t>
            </a:r>
            <a:r>
              <a:rPr lang="en-CA" sz="1000" baseline="0" dirty="0" smtClean="0">
                <a:ea typeface="MS PGothic" charset="0"/>
              </a:rPr>
              <a:t> la </a:t>
            </a:r>
            <a:r>
              <a:rPr lang="en-CA" sz="1000" baseline="0" dirty="0" err="1" smtClean="0">
                <a:ea typeface="MS PGothic" charset="0"/>
              </a:rPr>
              <a:t>même</a:t>
            </a:r>
            <a:r>
              <a:rPr lang="en-CA" sz="1000" baseline="0" dirty="0" smtClean="0">
                <a:ea typeface="MS PGothic" charset="0"/>
              </a:rPr>
              <a:t> dermatome, </a:t>
            </a:r>
            <a:r>
              <a:rPr lang="en-CA" sz="1000" baseline="0" dirty="0" err="1" smtClean="0">
                <a:ea typeface="MS PGothic" charset="0"/>
              </a:rPr>
              <a:t>mais</a:t>
            </a:r>
            <a:r>
              <a:rPr lang="en-CA" sz="1000" baseline="0" dirty="0" smtClean="0">
                <a:ea typeface="MS PGothic" charset="0"/>
              </a:rPr>
              <a:t> </a:t>
            </a:r>
            <a:r>
              <a:rPr lang="en-CA" sz="1000" baseline="0" dirty="0" err="1" smtClean="0">
                <a:ea typeface="MS PGothic" charset="0"/>
              </a:rPr>
              <a:t>seulement</a:t>
            </a:r>
            <a:r>
              <a:rPr lang="en-CA" sz="1000" baseline="0" dirty="0" smtClean="0">
                <a:ea typeface="MS PGothic" charset="0"/>
              </a:rPr>
              <a:t> </a:t>
            </a:r>
            <a:r>
              <a:rPr lang="en-CA" sz="1000" baseline="0" dirty="0" err="1" smtClean="0">
                <a:ea typeface="MS PGothic" charset="0"/>
              </a:rPr>
              <a:t>si</a:t>
            </a:r>
            <a:r>
              <a:rPr lang="en-CA" sz="1000" baseline="0" dirty="0" smtClean="0">
                <a:ea typeface="MS PGothic" charset="0"/>
              </a:rPr>
              <a:t> le touché </a:t>
            </a:r>
            <a:r>
              <a:rPr lang="en-CA" sz="1000" baseline="0" dirty="0" err="1" smtClean="0">
                <a:ea typeface="MS PGothic" charset="0"/>
              </a:rPr>
              <a:t>est</a:t>
            </a:r>
            <a:r>
              <a:rPr lang="en-CA" sz="1000" baseline="0" dirty="0" smtClean="0">
                <a:ea typeface="MS PGothic" charset="0"/>
              </a:rPr>
              <a:t> confortable </a:t>
            </a:r>
            <a:r>
              <a:rPr lang="en-CA" sz="1000" baseline="0" dirty="0" err="1" smtClean="0">
                <a:ea typeface="MS PGothic" charset="0"/>
              </a:rPr>
              <a:t>sinon</a:t>
            </a:r>
            <a:r>
              <a:rPr lang="en-CA" sz="1000" baseline="0" dirty="0" smtClean="0">
                <a:ea typeface="MS PGothic" charset="0"/>
              </a:rPr>
              <a:t> un dermatome plus en proximal sera </a:t>
            </a:r>
            <a:r>
              <a:rPr lang="en-CA" sz="1000" baseline="0" dirty="0" err="1" smtClean="0">
                <a:ea typeface="MS PGothic" charset="0"/>
              </a:rPr>
              <a:t>choisi</a:t>
            </a:r>
            <a:r>
              <a:rPr lang="en-CA" sz="1000" baseline="0" dirty="0" smtClean="0">
                <a:ea typeface="MS PGothic" charset="0"/>
              </a:rPr>
              <a:t>.</a:t>
            </a:r>
            <a:r>
              <a:rPr lang="en-CA" sz="1000" dirty="0" smtClean="0">
                <a:ea typeface="MS PGothic" charset="0"/>
              </a:rPr>
              <a:t> </a:t>
            </a:r>
            <a:r>
              <a:rPr lang="en-CA" sz="1000" baseline="0" dirty="0" smtClean="0">
                <a:ea typeface="MS PGothic" charset="0"/>
              </a:rPr>
              <a:t> La stimulation </a:t>
            </a:r>
            <a:r>
              <a:rPr lang="en-CA" sz="1000" baseline="0" dirty="0" err="1" smtClean="0">
                <a:ea typeface="MS PGothic" charset="0"/>
              </a:rPr>
              <a:t>consiste</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se </a:t>
            </a:r>
            <a:r>
              <a:rPr lang="en-CA" sz="1000" baseline="0" dirty="0" err="1" smtClean="0">
                <a:ea typeface="MS PGothic" charset="0"/>
              </a:rPr>
              <a:t>frotter</a:t>
            </a:r>
            <a:r>
              <a:rPr lang="en-CA" sz="1000" baseline="0" dirty="0" smtClean="0">
                <a:ea typeface="MS PGothic" charset="0"/>
              </a:rPr>
              <a:t> 8 </a:t>
            </a:r>
            <a:r>
              <a:rPr lang="en-CA" sz="1000" baseline="0" dirty="0" err="1" smtClean="0">
                <a:ea typeface="MS PGothic" charset="0"/>
              </a:rPr>
              <a:t>fois</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minute par jour </a:t>
            </a:r>
            <a:r>
              <a:rPr lang="en-CA" sz="1000" baseline="0" dirty="0" err="1" smtClean="0">
                <a:ea typeface="MS PGothic" charset="0"/>
              </a:rPr>
              <a:t>sur</a:t>
            </a:r>
            <a:r>
              <a:rPr lang="en-CA" sz="1000" baseline="0" dirty="0" smtClean="0">
                <a:ea typeface="MS PGothic" charset="0"/>
              </a:rPr>
              <a:t> la zone en proximal avec </a:t>
            </a:r>
            <a:r>
              <a:rPr lang="en-CA" sz="1000" baseline="0" dirty="0" err="1" smtClean="0">
                <a:ea typeface="MS PGothic" charset="0"/>
              </a:rPr>
              <a:t>une</a:t>
            </a:r>
            <a:r>
              <a:rPr lang="en-CA" sz="1000" baseline="0" dirty="0" smtClean="0">
                <a:ea typeface="MS PGothic" charset="0"/>
              </a:rPr>
              <a:t> texture </a:t>
            </a:r>
            <a:r>
              <a:rPr lang="en-CA" sz="1000" baseline="0" dirty="0" err="1" smtClean="0">
                <a:ea typeface="MS PGothic" charset="0"/>
              </a:rPr>
              <a:t>douce</a:t>
            </a:r>
            <a:r>
              <a:rPr lang="en-CA" sz="1000" baseline="0" dirty="0" smtClean="0">
                <a:ea typeface="MS PGothic" charset="0"/>
              </a:rPr>
              <a:t>.</a:t>
            </a:r>
            <a:endParaRPr lang="en-CA" sz="1000" dirty="0">
              <a:ea typeface="MS PGothic" charset="0"/>
            </a:endParaRPr>
          </a:p>
          <a:p>
            <a:pPr>
              <a:defRPr/>
            </a:pPr>
            <a:r>
              <a:rPr lang="en-CA" sz="1000" dirty="0" smtClean="0">
                <a:ea typeface="MS PGothic" charset="0"/>
              </a:rPr>
              <a:t>Le </a:t>
            </a:r>
            <a:r>
              <a:rPr lang="en-CA" sz="1000" dirty="0" err="1" smtClean="0">
                <a:ea typeface="MS PGothic" charset="0"/>
              </a:rPr>
              <a:t>principe</a:t>
            </a:r>
            <a:r>
              <a:rPr lang="en-CA" sz="1000" dirty="0" smtClean="0">
                <a:ea typeface="MS PGothic" charset="0"/>
              </a:rPr>
              <a:t> de </a:t>
            </a:r>
            <a:r>
              <a:rPr lang="en-CA" sz="1000" dirty="0" err="1" smtClean="0">
                <a:ea typeface="MS PGothic" charset="0"/>
              </a:rPr>
              <a:t>cette</a:t>
            </a:r>
            <a:r>
              <a:rPr lang="en-CA" sz="1000" dirty="0" smtClean="0">
                <a:ea typeface="MS PGothic" charset="0"/>
              </a:rPr>
              <a:t> </a:t>
            </a:r>
            <a:r>
              <a:rPr lang="en-CA" sz="1000" dirty="0" err="1" smtClean="0">
                <a:ea typeface="MS PGothic" charset="0"/>
              </a:rPr>
              <a:t>contre</a:t>
            </a:r>
            <a:r>
              <a:rPr lang="en-CA" sz="1000" dirty="0" smtClean="0">
                <a:ea typeface="MS PGothic" charset="0"/>
              </a:rPr>
              <a:t> stimulation en proximal</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que</a:t>
            </a:r>
            <a:r>
              <a:rPr lang="en-CA" sz="1000" baseline="0" dirty="0" smtClean="0">
                <a:ea typeface="MS PGothic" charset="0"/>
              </a:rPr>
              <a:t> le </a:t>
            </a:r>
            <a:r>
              <a:rPr lang="en-CA" sz="1000" baseline="0" dirty="0" err="1" smtClean="0">
                <a:ea typeface="MS PGothic" charset="0"/>
              </a:rPr>
              <a:t>système</a:t>
            </a:r>
            <a:r>
              <a:rPr lang="en-CA" sz="1000" baseline="0" dirty="0" smtClean="0">
                <a:ea typeface="MS PGothic" charset="0"/>
              </a:rPr>
              <a:t> </a:t>
            </a:r>
            <a:r>
              <a:rPr lang="en-CA" sz="1000" baseline="0" dirty="0" err="1" smtClean="0">
                <a:ea typeface="MS PGothic" charset="0"/>
              </a:rPr>
              <a:t>nerveux</a:t>
            </a:r>
            <a:r>
              <a:rPr lang="en-CA" sz="1000" baseline="0" dirty="0" smtClean="0">
                <a:ea typeface="MS PGothic" charset="0"/>
              </a:rPr>
              <a:t> central a </a:t>
            </a:r>
            <a:r>
              <a:rPr lang="en-CA" sz="1000" baseline="0" dirty="0" err="1" smtClean="0">
                <a:ea typeface="MS PGothic" charset="0"/>
              </a:rPr>
              <a:t>appris</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a:t>
            </a:r>
            <a:r>
              <a:rPr lang="en-CA" sz="1000" baseline="0" dirty="0" err="1" smtClean="0">
                <a:ea typeface="MS PGothic" charset="0"/>
              </a:rPr>
              <a:t>répondre</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a:t>
            </a:r>
            <a:r>
              <a:rPr lang="en-CA" sz="1000" baseline="0" dirty="0" err="1" smtClean="0">
                <a:ea typeface="MS PGothic" charset="0"/>
              </a:rPr>
              <a:t>tous</a:t>
            </a:r>
            <a:r>
              <a:rPr lang="en-CA" sz="1000" baseline="0" dirty="0" smtClean="0">
                <a:ea typeface="MS PGothic" charset="0"/>
              </a:rPr>
              <a:t> les stimuli </a:t>
            </a:r>
            <a:r>
              <a:rPr lang="en-CA" sz="1000" baseline="0" dirty="0" err="1" smtClean="0">
                <a:ea typeface="MS PGothic" charset="0"/>
              </a:rPr>
              <a:t>sur</a:t>
            </a:r>
            <a:r>
              <a:rPr lang="en-CA" sz="1000" baseline="0" dirty="0" smtClean="0">
                <a:ea typeface="MS PGothic" charset="0"/>
              </a:rPr>
              <a:t> </a:t>
            </a:r>
            <a:r>
              <a:rPr lang="en-CA" sz="1000" baseline="0" dirty="0" err="1" smtClean="0">
                <a:ea typeface="MS PGothic" charset="0"/>
              </a:rPr>
              <a:t>cette</a:t>
            </a:r>
            <a:r>
              <a:rPr lang="en-CA" sz="1000" baseline="0" dirty="0" smtClean="0">
                <a:ea typeface="MS PGothic" charset="0"/>
              </a:rPr>
              <a:t> region de la </a:t>
            </a:r>
            <a:r>
              <a:rPr lang="en-CA" sz="1000" baseline="0" dirty="0" err="1" smtClean="0">
                <a:ea typeface="MS PGothic" charset="0"/>
              </a:rPr>
              <a:t>même</a:t>
            </a:r>
            <a:r>
              <a:rPr lang="en-CA" sz="1000" baseline="0" dirty="0" smtClean="0">
                <a:ea typeface="MS PGothic" charset="0"/>
              </a:rPr>
              <a:t> </a:t>
            </a:r>
            <a:r>
              <a:rPr lang="en-CA" sz="1000" baseline="0" dirty="0" err="1" smtClean="0">
                <a:ea typeface="MS PGothic" charset="0"/>
              </a:rPr>
              <a:t>manière</a:t>
            </a:r>
            <a:r>
              <a:rPr lang="en-CA" sz="1000" baseline="0" dirty="0" smtClean="0">
                <a:ea typeface="MS PGothic" charset="0"/>
              </a:rPr>
              <a:t> </a:t>
            </a:r>
            <a:r>
              <a:rPr lang="en-CA" sz="1000" baseline="0" dirty="0" err="1" smtClean="0">
                <a:ea typeface="MS PGothic" charset="0"/>
              </a:rPr>
              <a:t>c’est</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dire par la </a:t>
            </a:r>
            <a:r>
              <a:rPr lang="en-CA" sz="1000" baseline="0" dirty="0" err="1" smtClean="0">
                <a:ea typeface="MS PGothic" charset="0"/>
              </a:rPr>
              <a:t>douleur</a:t>
            </a:r>
            <a:r>
              <a:rPr lang="en-CA" sz="1000" baseline="0" dirty="0" smtClean="0">
                <a:ea typeface="MS PGothic" charset="0"/>
              </a:rPr>
              <a:t>. En </a:t>
            </a:r>
            <a:r>
              <a:rPr lang="en-CA" sz="1000" baseline="0" dirty="0" err="1" smtClean="0">
                <a:ea typeface="MS PGothic" charset="0"/>
              </a:rPr>
              <a:t>offrant</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stimulation </a:t>
            </a:r>
            <a:r>
              <a:rPr lang="en-CA" sz="1000" baseline="0" dirty="0" err="1" smtClean="0">
                <a:ea typeface="MS PGothic" charset="0"/>
              </a:rPr>
              <a:t>sur</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a:t>
            </a:r>
            <a:r>
              <a:rPr lang="en-CA" sz="1000" baseline="0" dirty="0" err="1" smtClean="0">
                <a:ea typeface="MS PGothic" charset="0"/>
              </a:rPr>
              <a:t>région</a:t>
            </a:r>
            <a:r>
              <a:rPr lang="en-CA" sz="1000" baseline="0" dirty="0" smtClean="0">
                <a:ea typeface="MS PGothic" charset="0"/>
              </a:rPr>
              <a:t> proximal , </a:t>
            </a:r>
            <a:r>
              <a:rPr lang="en-CA" sz="1000" baseline="0" dirty="0" err="1" smtClean="0">
                <a:ea typeface="MS PGothic" charset="0"/>
              </a:rPr>
              <a:t>mais</a:t>
            </a:r>
            <a:r>
              <a:rPr lang="en-CA" sz="1000" baseline="0" dirty="0" smtClean="0">
                <a:ea typeface="MS PGothic" charset="0"/>
              </a:rPr>
              <a:t> </a:t>
            </a:r>
            <a:r>
              <a:rPr lang="en-CA" sz="1000" baseline="0" dirty="0" err="1" smtClean="0">
                <a:ea typeface="MS PGothic" charset="0"/>
              </a:rPr>
              <a:t>normale</a:t>
            </a:r>
            <a:r>
              <a:rPr lang="en-CA" sz="1000" baseline="0" dirty="0" smtClean="0">
                <a:ea typeface="MS PGothic" charset="0"/>
              </a:rPr>
              <a:t>, le </a:t>
            </a:r>
            <a:r>
              <a:rPr lang="en-CA" sz="1000" baseline="0" dirty="0" err="1" smtClean="0">
                <a:ea typeface="MS PGothic" charset="0"/>
              </a:rPr>
              <a:t>cerveau</a:t>
            </a:r>
            <a:r>
              <a:rPr lang="en-CA" sz="1000" baseline="0" dirty="0" smtClean="0">
                <a:ea typeface="MS PGothic" charset="0"/>
              </a:rPr>
              <a:t> </a:t>
            </a:r>
            <a:r>
              <a:rPr lang="en-CA" sz="1000" baseline="0" dirty="0" err="1" smtClean="0">
                <a:ea typeface="MS PGothic" charset="0"/>
              </a:rPr>
              <a:t>réapprend</a:t>
            </a:r>
            <a:r>
              <a:rPr lang="en-CA" sz="1000" baseline="0" dirty="0" smtClean="0">
                <a:ea typeface="MS PGothic" charset="0"/>
              </a:rPr>
              <a:t> </a:t>
            </a:r>
            <a:r>
              <a:rPr lang="en-CA" sz="1000" baseline="0" dirty="0" err="1" smtClean="0">
                <a:ea typeface="MS PGothic" charset="0"/>
              </a:rPr>
              <a:t>que</a:t>
            </a:r>
            <a:r>
              <a:rPr lang="en-CA" sz="1000" baseline="0" dirty="0" smtClean="0">
                <a:ea typeface="MS PGothic" charset="0"/>
              </a:rPr>
              <a:t> les stimuli ne </a:t>
            </a:r>
            <a:r>
              <a:rPr lang="en-CA" sz="1000" baseline="0" dirty="0" err="1" smtClean="0">
                <a:ea typeface="MS PGothic" charset="0"/>
              </a:rPr>
              <a:t>sont</a:t>
            </a:r>
            <a:r>
              <a:rPr lang="en-CA" sz="1000" baseline="0" dirty="0" smtClean="0">
                <a:ea typeface="MS PGothic" charset="0"/>
              </a:rPr>
              <a:t> pas </a:t>
            </a:r>
            <a:r>
              <a:rPr lang="en-CA" sz="1000" baseline="0" dirty="0" err="1" smtClean="0">
                <a:ea typeface="MS PGothic" charset="0"/>
              </a:rPr>
              <a:t>tous</a:t>
            </a:r>
            <a:r>
              <a:rPr lang="en-CA" sz="1000" baseline="0" dirty="0" smtClean="0">
                <a:ea typeface="MS PGothic" charset="0"/>
              </a:rPr>
              <a:t> </a:t>
            </a:r>
            <a:r>
              <a:rPr lang="en-CA" sz="1000" baseline="0" dirty="0" err="1" smtClean="0">
                <a:ea typeface="MS PGothic" charset="0"/>
              </a:rPr>
              <a:t>douleureux</a:t>
            </a:r>
            <a:r>
              <a:rPr lang="en-CA" sz="1000" baseline="0" dirty="0" smtClean="0">
                <a:ea typeface="MS PGothic" charset="0"/>
              </a:rPr>
              <a:t> et </a:t>
            </a:r>
            <a:r>
              <a:rPr lang="en-CA" sz="1000" baseline="0" dirty="0" err="1" smtClean="0">
                <a:ea typeface="MS PGothic" charset="0"/>
              </a:rPr>
              <a:t>ainsi</a:t>
            </a:r>
            <a:r>
              <a:rPr lang="en-CA" sz="1000" baseline="0" dirty="0" smtClean="0">
                <a:ea typeface="MS PGothic" charset="0"/>
              </a:rPr>
              <a:t> </a:t>
            </a:r>
            <a:r>
              <a:rPr lang="en-CA" sz="1000" baseline="0" dirty="0" err="1" smtClean="0">
                <a:ea typeface="MS PGothic" charset="0"/>
              </a:rPr>
              <a:t>réduit</a:t>
            </a:r>
            <a:r>
              <a:rPr lang="en-CA" sz="1000" baseline="0" dirty="0" smtClean="0">
                <a:ea typeface="MS PGothic" charset="0"/>
              </a:rPr>
              <a:t> </a:t>
            </a:r>
            <a:r>
              <a:rPr lang="en-CA" sz="1000" baseline="0" dirty="0" err="1" smtClean="0">
                <a:ea typeface="MS PGothic" charset="0"/>
              </a:rPr>
              <a:t>ou</a:t>
            </a:r>
            <a:r>
              <a:rPr lang="en-CA" sz="1000" baseline="0" dirty="0" smtClean="0">
                <a:ea typeface="MS PGothic" charset="0"/>
              </a:rPr>
              <a:t> </a:t>
            </a:r>
            <a:r>
              <a:rPr lang="en-CA" sz="1000" baseline="0" dirty="0" err="1" smtClean="0">
                <a:ea typeface="MS PGothic" charset="0"/>
              </a:rPr>
              <a:t>élimine</a:t>
            </a:r>
            <a:r>
              <a:rPr lang="en-CA" sz="1000" baseline="0" dirty="0" smtClean="0">
                <a:ea typeface="MS PGothic" charset="0"/>
              </a:rPr>
              <a:t> </a:t>
            </a:r>
            <a:r>
              <a:rPr lang="en-CA" sz="1000" baseline="0" dirty="0" err="1" smtClean="0">
                <a:ea typeface="MS PGothic" charset="0"/>
              </a:rPr>
              <a:t>sa</a:t>
            </a:r>
            <a:r>
              <a:rPr lang="en-CA" sz="1000" baseline="0" dirty="0" smtClean="0">
                <a:ea typeface="MS PGothic" charset="0"/>
              </a:rPr>
              <a:t> </a:t>
            </a:r>
            <a:r>
              <a:rPr lang="en-CA" sz="1000" baseline="0" dirty="0" err="1" smtClean="0">
                <a:ea typeface="MS PGothic" charset="0"/>
              </a:rPr>
              <a:t>réponse</a:t>
            </a:r>
            <a:r>
              <a:rPr lang="en-CA" sz="1000" baseline="0" dirty="0" smtClean="0">
                <a:ea typeface="MS PGothic" charset="0"/>
              </a:rPr>
              <a:t> </a:t>
            </a:r>
            <a:r>
              <a:rPr lang="en-CA" sz="1000" baseline="0" dirty="0" err="1" smtClean="0">
                <a:ea typeface="MS PGothic" charset="0"/>
              </a:rPr>
              <a:t>automatique</a:t>
            </a:r>
            <a:r>
              <a:rPr lang="en-CA" sz="1000" baseline="0" dirty="0" smtClean="0">
                <a:ea typeface="MS PGothic" charset="0"/>
              </a:rPr>
              <a:t> </a:t>
            </a:r>
            <a:r>
              <a:rPr lang="en-CA" sz="1000" baseline="0" dirty="0" err="1" smtClean="0">
                <a:ea typeface="MS PGothic" charset="0"/>
              </a:rPr>
              <a:t>d’interpréter</a:t>
            </a:r>
            <a:r>
              <a:rPr lang="en-CA" sz="1000" baseline="0" dirty="0" smtClean="0">
                <a:ea typeface="MS PGothic" charset="0"/>
              </a:rPr>
              <a:t> </a:t>
            </a:r>
            <a:r>
              <a:rPr lang="en-CA" sz="1000" baseline="0" dirty="0" err="1" smtClean="0">
                <a:ea typeface="MS PGothic" charset="0"/>
              </a:rPr>
              <a:t>toutes</a:t>
            </a:r>
            <a:r>
              <a:rPr lang="en-CA" sz="1000" baseline="0" dirty="0" smtClean="0">
                <a:ea typeface="MS PGothic" charset="0"/>
              </a:rPr>
              <a:t> les stimulations </a:t>
            </a:r>
            <a:r>
              <a:rPr lang="en-CA" sz="1000" baseline="0" dirty="0" err="1" smtClean="0">
                <a:ea typeface="MS PGothic" charset="0"/>
              </a:rPr>
              <a:t>mécaniques</a:t>
            </a:r>
            <a:r>
              <a:rPr lang="en-CA" sz="1000" baseline="0" dirty="0" smtClean="0">
                <a:ea typeface="MS PGothic" charset="0"/>
              </a:rPr>
              <a:t> de la </a:t>
            </a:r>
            <a:r>
              <a:rPr lang="en-CA" sz="1000" baseline="0" dirty="0" err="1" smtClean="0">
                <a:ea typeface="MS PGothic" charset="0"/>
              </a:rPr>
              <a:t>même</a:t>
            </a:r>
            <a:r>
              <a:rPr lang="en-CA" sz="1000" baseline="0" dirty="0" smtClean="0">
                <a:ea typeface="MS PGothic" charset="0"/>
              </a:rPr>
              <a:t> </a:t>
            </a:r>
            <a:r>
              <a:rPr lang="en-CA" sz="1000" baseline="0" dirty="0" err="1" smtClean="0">
                <a:ea typeface="MS PGothic" charset="0"/>
              </a:rPr>
              <a:t>façon</a:t>
            </a:r>
            <a:r>
              <a:rPr lang="en-CA" sz="1000" baseline="0" dirty="0" smtClean="0">
                <a:ea typeface="MS PGothic" charset="0"/>
              </a:rPr>
              <a:t>. </a:t>
            </a:r>
          </a:p>
          <a:p>
            <a:pPr>
              <a:defRPr/>
            </a:pPr>
            <a:endParaRPr lang="en-CA" sz="1000" baseline="0" dirty="0" smtClean="0">
              <a:ea typeface="MS PGothic" charset="0"/>
            </a:endParaRPr>
          </a:p>
          <a:p>
            <a:pPr>
              <a:defRPr/>
            </a:pPr>
            <a:r>
              <a:rPr lang="en-CA" sz="1000" baseline="0" dirty="0" smtClean="0">
                <a:ea typeface="MS PGothic" charset="0"/>
              </a:rPr>
              <a:t>Suite aux </a:t>
            </a:r>
            <a:r>
              <a:rPr lang="en-CA" sz="1000" baseline="0" dirty="0" err="1" smtClean="0">
                <a:ea typeface="MS PGothic" charset="0"/>
              </a:rPr>
              <a:t>traitements</a:t>
            </a:r>
            <a:r>
              <a:rPr lang="en-CA" sz="1000" baseline="0" dirty="0" smtClean="0">
                <a:ea typeface="MS PGothic" charset="0"/>
              </a:rPr>
              <a:t> </a:t>
            </a:r>
            <a:r>
              <a:rPr lang="en-CA" sz="1000" baseline="0" dirty="0" err="1" smtClean="0">
                <a:ea typeface="MS PGothic" charset="0"/>
              </a:rPr>
              <a:t>ce</a:t>
            </a:r>
            <a:r>
              <a:rPr lang="en-CA" sz="1000" baseline="0" dirty="0" smtClean="0">
                <a:ea typeface="MS PGothic" charset="0"/>
              </a:rPr>
              <a:t> qui </a:t>
            </a:r>
            <a:r>
              <a:rPr lang="en-CA" sz="1000" baseline="0" dirty="0" err="1" smtClean="0">
                <a:ea typeface="MS PGothic" charset="0"/>
              </a:rPr>
              <a:t>devrait</a:t>
            </a:r>
            <a:r>
              <a:rPr lang="en-CA" sz="1000" baseline="0" dirty="0" smtClean="0">
                <a:ea typeface="MS PGothic" charset="0"/>
              </a:rPr>
              <a:t>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observé</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diminution de la zone </a:t>
            </a:r>
            <a:r>
              <a:rPr lang="en-CA" sz="1000" baseline="0" dirty="0" err="1" smtClean="0">
                <a:ea typeface="MS PGothic" charset="0"/>
              </a:rPr>
              <a:t>allodynique</a:t>
            </a:r>
            <a:r>
              <a:rPr lang="en-CA" sz="1000" baseline="0" dirty="0" smtClean="0">
                <a:ea typeface="MS PGothic" charset="0"/>
              </a:rPr>
              <a:t> </a:t>
            </a:r>
            <a:r>
              <a:rPr lang="en-CA" sz="1000" baseline="0" dirty="0" err="1" smtClean="0">
                <a:ea typeface="MS PGothic" charset="0"/>
              </a:rPr>
              <a:t>ainsi</a:t>
            </a:r>
            <a:r>
              <a:rPr lang="en-CA" sz="1000" baseline="0" dirty="0" smtClean="0">
                <a:ea typeface="MS PGothic" charset="0"/>
              </a:rPr>
              <a:t> </a:t>
            </a:r>
            <a:r>
              <a:rPr lang="en-CA" sz="1000" baseline="0" dirty="0" err="1" smtClean="0">
                <a:ea typeface="MS PGothic" charset="0"/>
              </a:rPr>
              <a:t>qu’une</a:t>
            </a:r>
            <a:r>
              <a:rPr lang="en-CA" sz="1000" baseline="0" dirty="0" smtClean="0">
                <a:ea typeface="MS PGothic" charset="0"/>
              </a:rPr>
              <a:t> </a:t>
            </a:r>
            <a:r>
              <a:rPr lang="en-CA" sz="1000" baseline="0" dirty="0" err="1" smtClean="0">
                <a:ea typeface="MS PGothic" charset="0"/>
              </a:rPr>
              <a:t>évolution</a:t>
            </a:r>
            <a:r>
              <a:rPr lang="en-CA" sz="1000" baseline="0" dirty="0" smtClean="0">
                <a:ea typeface="MS PGothic" charset="0"/>
              </a:rPr>
              <a:t> </a:t>
            </a:r>
            <a:r>
              <a:rPr lang="en-CA" sz="1000" baseline="0" dirty="0" err="1" smtClean="0">
                <a:ea typeface="MS PGothic" charset="0"/>
              </a:rPr>
              <a:t>dans</a:t>
            </a:r>
            <a:r>
              <a:rPr lang="en-CA" sz="1000" baseline="0" dirty="0" smtClean="0">
                <a:ea typeface="MS PGothic" charset="0"/>
              </a:rPr>
              <a:t> les </a:t>
            </a:r>
            <a:r>
              <a:rPr lang="en-CA" sz="1000" baseline="0" dirty="0" err="1" smtClean="0">
                <a:ea typeface="MS PGothic" charset="0"/>
              </a:rPr>
              <a:t>couleur</a:t>
            </a:r>
            <a:r>
              <a:rPr lang="en-CA" sz="1000" baseline="0" dirty="0" smtClean="0">
                <a:ea typeface="MS PGothic" charset="0"/>
              </a:rPr>
              <a:t> de </a:t>
            </a:r>
            <a:r>
              <a:rPr lang="en-CA" sz="1000" baseline="0" dirty="0" err="1" smtClean="0">
                <a:ea typeface="MS PGothic" charset="0"/>
              </a:rPr>
              <a:t>l’arc</a:t>
            </a:r>
            <a:r>
              <a:rPr lang="en-CA" sz="1000" baseline="0" dirty="0" smtClean="0">
                <a:ea typeface="MS PGothic" charset="0"/>
              </a:rPr>
              <a:t>-en-</a:t>
            </a:r>
            <a:r>
              <a:rPr lang="en-CA" sz="1000" baseline="0" dirty="0" err="1" smtClean="0">
                <a:ea typeface="MS PGothic" charset="0"/>
              </a:rPr>
              <a:t>ciel</a:t>
            </a:r>
            <a:endParaRPr lang="en-CA" sz="1000" baseline="0" dirty="0" smtClean="0">
              <a:ea typeface="MS PGothic" charset="0"/>
            </a:endParaRPr>
          </a:p>
          <a:p>
            <a:pPr>
              <a:defRPr/>
            </a:pPr>
            <a:r>
              <a:rPr lang="en-CA" sz="1000" baseline="0" dirty="0" smtClean="0">
                <a:ea typeface="MS PGothic" charset="0"/>
              </a:rPr>
              <a:t>Le temps pour </a:t>
            </a:r>
            <a:r>
              <a:rPr lang="en-CA" sz="1000" baseline="0" dirty="0" err="1" smtClean="0">
                <a:ea typeface="MS PGothic" charset="0"/>
              </a:rPr>
              <a:t>éliminer</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a:t>
            </a:r>
            <a:r>
              <a:rPr lang="en-CA" sz="1000" baseline="0" dirty="0" err="1" smtClean="0">
                <a:ea typeface="MS PGothic" charset="0"/>
              </a:rPr>
              <a:t>couleur</a:t>
            </a:r>
            <a:r>
              <a:rPr lang="en-CA" sz="1000" baseline="0" dirty="0" smtClean="0">
                <a:ea typeface="MS PGothic" charset="0"/>
              </a:rPr>
              <a:t> de </a:t>
            </a:r>
            <a:r>
              <a:rPr lang="en-CA" sz="1000" baseline="0" dirty="0" err="1" smtClean="0">
                <a:ea typeface="MS PGothic" charset="0"/>
              </a:rPr>
              <a:t>l’arc</a:t>
            </a:r>
            <a:r>
              <a:rPr lang="en-CA" sz="1000" baseline="0" dirty="0" smtClean="0">
                <a:ea typeface="MS PGothic" charset="0"/>
              </a:rPr>
              <a:t>-en-</a:t>
            </a:r>
            <a:r>
              <a:rPr lang="en-CA" sz="1000" baseline="0" dirty="0" err="1" smtClean="0">
                <a:ea typeface="MS PGothic" charset="0"/>
              </a:rPr>
              <a:t>ciel</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d’environ</a:t>
            </a:r>
            <a:r>
              <a:rPr lang="en-CA" sz="1000" baseline="0" dirty="0" smtClean="0">
                <a:ea typeface="MS PGothic" charset="0"/>
              </a:rPr>
              <a:t> 1 </a:t>
            </a:r>
            <a:r>
              <a:rPr lang="en-CA" sz="1000" baseline="0" dirty="0" err="1" smtClean="0">
                <a:ea typeface="MS PGothic" charset="0"/>
              </a:rPr>
              <a:t>mois</a:t>
            </a:r>
            <a:endParaRPr lang="en-CA" sz="1000" dirty="0">
              <a:ea typeface="MS PGothic" charset="0"/>
            </a:endParaRPr>
          </a:p>
          <a:p>
            <a:pPr>
              <a:defRPr/>
            </a:pPr>
            <a:endParaRPr lang="en-CA" sz="1000" dirty="0">
              <a:ea typeface="MS PGothic" charset="0"/>
            </a:endParaRPr>
          </a:p>
          <a:p>
            <a:pPr>
              <a:defRPr/>
            </a:pPr>
            <a:endParaRPr lang="fr-FR" sz="1000" dirty="0">
              <a:ea typeface="MS PGothic" charset="0"/>
            </a:endParaRPr>
          </a:p>
        </p:txBody>
      </p:sp>
      <p:sp>
        <p:nvSpPr>
          <p:cNvPr id="13316"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2B320E72-9062-2740-A71D-5FBBB7DEA12A}" type="slidenum">
              <a:rPr lang="fr-FR" sz="1200" u="none"/>
              <a:pPr>
                <a:defRPr/>
              </a:pPr>
              <a:t>19</a:t>
            </a:fld>
            <a:endParaRPr lang="fr-FR" sz="1200" u="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9855D01B-8562-4661-B408-7367EE5DEB7C}" type="slidenum">
              <a:rPr lang="fr-CA" sz="1200">
                <a:solidFill>
                  <a:prstClr val="black"/>
                </a:solidFill>
              </a:rPr>
              <a:pPr eaLnBrk="1" hangingPunct="1"/>
              <a:t>20</a:t>
            </a:fld>
            <a:endParaRPr lang="fr-CA" sz="1200">
              <a:solidFill>
                <a:prstClr val="black"/>
              </a:solidFill>
            </a:endParaRPr>
          </a:p>
        </p:txBody>
      </p:sp>
      <p:sp>
        <p:nvSpPr>
          <p:cNvPr id="713731" name="Rectangle 2"/>
          <p:cNvSpPr>
            <a:spLocks noGrp="1" noRot="1" noChangeAspect="1" noChangeArrowheads="1" noTextEdit="1"/>
          </p:cNvSpPr>
          <p:nvPr>
            <p:ph type="sldImg"/>
          </p:nvPr>
        </p:nvSpPr>
        <p:spPr>
          <a:ln/>
        </p:spPr>
      </p:sp>
      <p:sp>
        <p:nvSpPr>
          <p:cNvPr id="713732" name="Rectangle 3"/>
          <p:cNvSpPr>
            <a:spLocks noGrp="1" noChangeArrowheads="1"/>
          </p:cNvSpPr>
          <p:nvPr>
            <p:ph type="body" idx="1"/>
          </p:nvPr>
        </p:nvSpPr>
        <p:spPr>
          <a:noFill/>
        </p:spPr>
        <p:txBody>
          <a:bodyPr/>
          <a:lstStyle/>
          <a:p>
            <a:pPr>
              <a:buFontTx/>
              <a:buChar char="-"/>
            </a:pPr>
            <a:r>
              <a:rPr lang="fr-CA" dirty="0" smtClean="0"/>
              <a:t>Diminution de la superficie de la zone </a:t>
            </a:r>
            <a:r>
              <a:rPr lang="fr-CA" dirty="0" err="1" smtClean="0"/>
              <a:t>alloynique</a:t>
            </a:r>
            <a:r>
              <a:rPr lang="fr-CA" dirty="0" smtClean="0"/>
              <a:t> surtout dans son cas (moins que perte de couleur).</a:t>
            </a:r>
          </a:p>
          <a:p>
            <a:pPr>
              <a:buFontTx/>
              <a:buChar char="-"/>
            </a:pPr>
            <a:r>
              <a:rPr lang="fr-CA" dirty="0" smtClean="0"/>
              <a:t>Une semaine après cette évaluation, la zone </a:t>
            </a:r>
            <a:r>
              <a:rPr lang="fr-CA" dirty="0" err="1" smtClean="0"/>
              <a:t>allodynique</a:t>
            </a:r>
            <a:r>
              <a:rPr lang="fr-CA" dirty="0" smtClean="0"/>
              <a:t> est disparue. Puis, une autre semaine sans traitement a passée et la douleur est revenue avec la sensation des doigts amputés (douleur fantôme). Le traitement de désensibilisation a été repris pour une autre semaine et la zone </a:t>
            </a:r>
            <a:r>
              <a:rPr lang="fr-CA" dirty="0" err="1" smtClean="0"/>
              <a:t>allodynique</a:t>
            </a:r>
            <a:r>
              <a:rPr lang="fr-CA" dirty="0" smtClean="0"/>
              <a:t> est disparue à nouveau. </a:t>
            </a:r>
          </a:p>
          <a:p>
            <a:pPr>
              <a:buFontTx/>
              <a:buChar char="-"/>
            </a:pPr>
            <a:r>
              <a:rPr lang="fr-CA" dirty="0" smtClean="0"/>
              <a:t>Par la suite, l’évaluation de la zone </a:t>
            </a:r>
            <a:r>
              <a:rPr lang="fr-CA" dirty="0" err="1" smtClean="0"/>
              <a:t>hyposensible</a:t>
            </a:r>
            <a:r>
              <a:rPr lang="fr-CA" dirty="0" smtClean="0"/>
              <a:t> a eu lieu avec début de la thérapie touche-à-tout. Au cours de la semaine suivante, Monsieur a senti qu’on lui coupait les doigts pendant la nuit et Monsieur éprouvait de la douleur lors de la thérapie touche-à-tout (lors du frottement de la zone </a:t>
            </a:r>
            <a:r>
              <a:rPr lang="fr-CA" dirty="0" err="1" smtClean="0"/>
              <a:t>hyposensible</a:t>
            </a:r>
            <a:r>
              <a:rPr lang="fr-CA" dirty="0" smtClean="0"/>
              <a:t>). Il a cessé de stimuler la zone </a:t>
            </a:r>
            <a:r>
              <a:rPr lang="fr-CA" dirty="0" err="1" smtClean="0"/>
              <a:t>hyposensible</a:t>
            </a:r>
            <a:r>
              <a:rPr lang="fr-CA" dirty="0" smtClean="0"/>
              <a:t> et est revenu à la contre-stimulation tactile de la zone proximale. L’évaluation de l’</a:t>
            </a:r>
            <a:r>
              <a:rPr lang="fr-CA" dirty="0" err="1" smtClean="0"/>
              <a:t>allodynie</a:t>
            </a:r>
            <a:r>
              <a:rPr lang="fr-CA" dirty="0" smtClean="0"/>
              <a:t> a été refaite suite à cela et a révélé une nouvelle zone </a:t>
            </a:r>
            <a:r>
              <a:rPr lang="fr-CA" dirty="0" err="1" smtClean="0"/>
              <a:t>allodynique</a:t>
            </a:r>
            <a:r>
              <a:rPr lang="fr-CA" dirty="0" smtClean="0"/>
              <a:t> à la face postérieure du moignon. </a:t>
            </a:r>
          </a:p>
          <a:p>
            <a:pPr>
              <a:buFontTx/>
              <a:buChar char="-"/>
            </a:pPr>
            <a:r>
              <a:rPr lang="fr-CA" dirty="0" smtClean="0"/>
              <a:t>Il est donc important de retenir que l’</a:t>
            </a:r>
            <a:r>
              <a:rPr lang="fr-CA" dirty="0" err="1" smtClean="0"/>
              <a:t>allodynie</a:t>
            </a:r>
            <a:r>
              <a:rPr lang="fr-CA" dirty="0" smtClean="0"/>
              <a:t> doit avoir complètement disparue avant de traiter l’</a:t>
            </a:r>
            <a:r>
              <a:rPr lang="fr-CA" dirty="0" err="1" smtClean="0"/>
              <a:t>hyposensibilité</a:t>
            </a:r>
            <a:r>
              <a:rPr lang="fr-CA" dirty="0" smtClean="0"/>
              <a:t>, sinon cela occasionnera des douleurs.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87126DDC-150D-4E83-A1A4-F97EE567612B}" type="slidenum">
              <a:rPr lang="fr-CA" sz="1200">
                <a:solidFill>
                  <a:prstClr val="black"/>
                </a:solidFill>
              </a:rPr>
              <a:pPr eaLnBrk="1" hangingPunct="1"/>
              <a:t>21</a:t>
            </a:fld>
            <a:endParaRPr lang="fr-CA" sz="1200">
              <a:solidFill>
                <a:prstClr val="black"/>
              </a:solidFill>
            </a:endParaRPr>
          </a:p>
        </p:txBody>
      </p:sp>
      <p:sp>
        <p:nvSpPr>
          <p:cNvPr id="714755" name="Rectangle 2"/>
          <p:cNvSpPr>
            <a:spLocks noGrp="1" noRot="1" noChangeAspect="1" noChangeArrowheads="1" noTextEdit="1"/>
          </p:cNvSpPr>
          <p:nvPr>
            <p:ph type="sldImg"/>
          </p:nvPr>
        </p:nvSpPr>
        <p:spPr>
          <a:ln/>
        </p:spPr>
      </p:sp>
      <p:sp>
        <p:nvSpPr>
          <p:cNvPr id="714756" name="Rectangle 3"/>
          <p:cNvSpPr>
            <a:spLocks noGrp="1" noChangeArrowheads="1"/>
          </p:cNvSpPr>
          <p:nvPr>
            <p:ph type="body" idx="1"/>
          </p:nvPr>
        </p:nvSpPr>
        <p:spPr>
          <a:noFill/>
        </p:spPr>
        <p:txBody>
          <a:bodyPr/>
          <a:lstStyle/>
          <a:p>
            <a:r>
              <a:rPr lang="fr-CA" dirty="0" smtClean="0"/>
              <a:t>À gauche:</a:t>
            </a:r>
          </a:p>
          <a:p>
            <a:pPr>
              <a:buFontTx/>
              <a:buChar char="-"/>
            </a:pPr>
            <a:r>
              <a:rPr lang="fr-CA" dirty="0" smtClean="0"/>
              <a:t>Même image que celle présentée plus tôt (évaluation initiale du territoire </a:t>
            </a:r>
            <a:r>
              <a:rPr lang="fr-CA" dirty="0" err="1" smtClean="0"/>
              <a:t>allodynique</a:t>
            </a:r>
            <a:r>
              <a:rPr lang="fr-CA" dirty="0" smtClean="0"/>
              <a:t>).</a:t>
            </a:r>
          </a:p>
          <a:p>
            <a:endParaRPr lang="fr-CA" dirty="0" smtClean="0"/>
          </a:p>
          <a:p>
            <a:r>
              <a:rPr lang="fr-CA" dirty="0" smtClean="0"/>
              <a:t>À droite:</a:t>
            </a:r>
          </a:p>
          <a:p>
            <a:pPr>
              <a:buFontTx/>
              <a:buChar char="-"/>
            </a:pPr>
            <a:r>
              <a:rPr lang="fr-CA" dirty="0" smtClean="0"/>
              <a:t>Presque 3 mois plus tard, évaluation initiale de la zone </a:t>
            </a:r>
            <a:r>
              <a:rPr lang="fr-CA" dirty="0" err="1" smtClean="0"/>
              <a:t>hypoesthésique</a:t>
            </a:r>
            <a:r>
              <a:rPr lang="fr-CA" dirty="0" smtClean="0"/>
              <a:t>.</a:t>
            </a:r>
          </a:p>
          <a:p>
            <a:pPr>
              <a:buFontTx/>
              <a:buChar char="-"/>
            </a:pPr>
            <a:r>
              <a:rPr lang="fr-CA" dirty="0" smtClean="0"/>
              <a:t>Il est important de noter que le territoire de la zone </a:t>
            </a:r>
            <a:r>
              <a:rPr lang="fr-CA" dirty="0" err="1" smtClean="0"/>
              <a:t>hypoesthésique</a:t>
            </a:r>
            <a:r>
              <a:rPr lang="fr-CA" dirty="0" smtClean="0"/>
              <a:t> correspond presque exactement au territoire </a:t>
            </a:r>
            <a:r>
              <a:rPr lang="fr-CA" dirty="0" err="1" smtClean="0"/>
              <a:t>allodynique</a:t>
            </a:r>
            <a:r>
              <a:rPr lang="fr-CA" dirty="0" smtClean="0"/>
              <a:t> qui était présent à l’évaluation initiale. Ces images supportent donc la théorie qui mentionne que sous le territoire </a:t>
            </a:r>
            <a:r>
              <a:rPr lang="fr-CA" dirty="0" err="1" smtClean="0"/>
              <a:t>allodynique</a:t>
            </a:r>
            <a:r>
              <a:rPr lang="fr-CA" dirty="0" smtClean="0"/>
              <a:t> se trouve toujours une zone </a:t>
            </a:r>
            <a:r>
              <a:rPr lang="fr-CA" dirty="0" err="1" smtClean="0"/>
              <a:t>hypoesthésique</a:t>
            </a:r>
            <a:r>
              <a:rPr lang="fr-CA" dirty="0" smtClean="0"/>
              <a:t>. </a:t>
            </a:r>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CA" dirty="0">
              <a:ea typeface="MS PGothic" charset="0"/>
            </a:endParaRPr>
          </a:p>
        </p:txBody>
      </p:sp>
      <p:sp>
        <p:nvSpPr>
          <p:cNvPr id="71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F0ED81A7-08EB-334B-B16F-C5587D142B08}" type="slidenum">
              <a:rPr lang="fr-FR" sz="1200" u="none"/>
              <a:pPr>
                <a:defRPr/>
              </a:pPr>
              <a:t>2</a:t>
            </a:fld>
            <a:endParaRPr lang="fr-FR" sz="1200" u="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7"/>
          <p:cNvSpPr>
            <a:spLocks noGrp="1" noChangeArrowheads="1"/>
          </p:cNvSpPr>
          <p:nvPr>
            <p:ph type="sldNum" sz="quarter" idx="5"/>
          </p:nvPr>
        </p:nvSpPr>
        <p:spPr>
          <a:noFill/>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fld id="{87126DDC-150D-4E83-A1A4-F97EE567612B}" type="slidenum">
              <a:rPr lang="fr-CA" sz="1200">
                <a:solidFill>
                  <a:prstClr val="black"/>
                </a:solidFill>
              </a:rPr>
              <a:pPr eaLnBrk="1" hangingPunct="1"/>
              <a:t>22</a:t>
            </a:fld>
            <a:endParaRPr lang="fr-CA" sz="1200">
              <a:solidFill>
                <a:prstClr val="black"/>
              </a:solidFill>
            </a:endParaRPr>
          </a:p>
        </p:txBody>
      </p:sp>
      <p:sp>
        <p:nvSpPr>
          <p:cNvPr id="714755" name="Rectangle 2"/>
          <p:cNvSpPr>
            <a:spLocks noGrp="1" noRot="1" noChangeAspect="1" noChangeArrowheads="1" noTextEdit="1"/>
          </p:cNvSpPr>
          <p:nvPr>
            <p:ph type="sldImg"/>
          </p:nvPr>
        </p:nvSpPr>
        <p:spPr>
          <a:ln/>
        </p:spPr>
      </p:sp>
      <p:sp>
        <p:nvSpPr>
          <p:cNvPr id="714756" name="Rectangle 3"/>
          <p:cNvSpPr>
            <a:spLocks noGrp="1" noChangeArrowheads="1"/>
          </p:cNvSpPr>
          <p:nvPr>
            <p:ph type="body" idx="1"/>
          </p:nvPr>
        </p:nvSpPr>
        <p:spPr>
          <a:noFill/>
        </p:spPr>
        <p:txBody>
          <a:bodyPr/>
          <a:lstStyle/>
          <a:p>
            <a:r>
              <a:rPr lang="fr-CA" dirty="0" smtClean="0"/>
              <a:t>À gauche:</a:t>
            </a:r>
          </a:p>
          <a:p>
            <a:pPr>
              <a:buFontTx/>
              <a:buChar char="-"/>
            </a:pPr>
            <a:r>
              <a:rPr lang="fr-CA" dirty="0" smtClean="0"/>
              <a:t>Même image que celle présentée plus tôt (évaluation initiale du territoire </a:t>
            </a:r>
            <a:r>
              <a:rPr lang="fr-CA" dirty="0" err="1" smtClean="0"/>
              <a:t>allodynique</a:t>
            </a:r>
            <a:r>
              <a:rPr lang="fr-CA" dirty="0" smtClean="0"/>
              <a:t>).</a:t>
            </a:r>
          </a:p>
          <a:p>
            <a:endParaRPr lang="fr-CA" dirty="0" smtClean="0"/>
          </a:p>
          <a:p>
            <a:r>
              <a:rPr lang="fr-CA" dirty="0" smtClean="0"/>
              <a:t>À droite:</a:t>
            </a:r>
          </a:p>
          <a:p>
            <a:pPr>
              <a:buFontTx/>
              <a:buChar char="-"/>
            </a:pPr>
            <a:r>
              <a:rPr lang="fr-CA" dirty="0" smtClean="0"/>
              <a:t>Presque 3 mois plus tard, évaluation initiale de la zone </a:t>
            </a:r>
            <a:r>
              <a:rPr lang="fr-CA" dirty="0" err="1" smtClean="0"/>
              <a:t>hypoesthésique</a:t>
            </a:r>
            <a:r>
              <a:rPr lang="fr-CA" dirty="0" smtClean="0"/>
              <a:t>.</a:t>
            </a:r>
          </a:p>
          <a:p>
            <a:pPr>
              <a:buFontTx/>
              <a:buChar char="-"/>
            </a:pPr>
            <a:r>
              <a:rPr lang="fr-CA" dirty="0" smtClean="0"/>
              <a:t>Il est important de noter que le territoire de la zone </a:t>
            </a:r>
            <a:r>
              <a:rPr lang="fr-CA" dirty="0" err="1" smtClean="0"/>
              <a:t>hypoesthésique</a:t>
            </a:r>
            <a:r>
              <a:rPr lang="fr-CA" dirty="0" smtClean="0"/>
              <a:t> correspond presque exactement au territoire </a:t>
            </a:r>
            <a:r>
              <a:rPr lang="fr-CA" dirty="0" err="1" smtClean="0"/>
              <a:t>allodynique</a:t>
            </a:r>
            <a:r>
              <a:rPr lang="fr-CA" dirty="0" smtClean="0"/>
              <a:t> qui était présent à l’évaluation initiale. Ces images supportent donc la théorie qui mentionne que sous le territoire </a:t>
            </a:r>
            <a:r>
              <a:rPr lang="fr-CA" dirty="0" err="1" smtClean="0"/>
              <a:t>allodynique</a:t>
            </a:r>
            <a:r>
              <a:rPr lang="fr-CA" dirty="0" smtClean="0"/>
              <a:t> se trouve toujours une zone </a:t>
            </a:r>
            <a:r>
              <a:rPr lang="fr-CA" dirty="0" err="1" smtClean="0"/>
              <a:t>hypoesthésique</a:t>
            </a:r>
            <a:r>
              <a:rPr lang="fr-CA" dirty="0" smtClean="0"/>
              <a:t>. </a:t>
            </a:r>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CA" dirty="0">
              <a:ea typeface="MS PGothic" charset="0"/>
            </a:endParaRPr>
          </a:p>
        </p:txBody>
      </p:sp>
      <p:sp>
        <p:nvSpPr>
          <p:cNvPr id="71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F0ED81A7-08EB-334B-B16F-C5587D142B08}" type="slidenum">
              <a:rPr lang="fr-FR" sz="1200" u="none"/>
              <a:pPr>
                <a:defRPr/>
              </a:pPr>
              <a:t>3</a:t>
            </a:fld>
            <a:endParaRPr lang="fr-FR" sz="1200" u="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FR" baseline="0" dirty="0" smtClean="0">
                <a:ea typeface="MS PGothic" charset="0"/>
              </a:rPr>
              <a:t>La rééducation sensitive s’applique aux patients qui présentent des douleurs </a:t>
            </a:r>
            <a:r>
              <a:rPr lang="fr-FR" baseline="0" dirty="0" err="1" smtClean="0">
                <a:ea typeface="MS PGothic" charset="0"/>
              </a:rPr>
              <a:t>neuropathiques</a:t>
            </a:r>
            <a:r>
              <a:rPr lang="fr-FR" baseline="0" dirty="0" smtClean="0">
                <a:ea typeface="MS PGothic" charset="0"/>
              </a:rPr>
              <a:t> c’est à dire qui décrivent leurs douleurs comme étant brulures, chaleur, chocs électriques, </a:t>
            </a:r>
            <a:r>
              <a:rPr lang="fr-FR" baseline="0" dirty="0" err="1" smtClean="0">
                <a:ea typeface="MS PGothic" charset="0"/>
              </a:rPr>
              <a:t>irradiations,froid</a:t>
            </a:r>
            <a:r>
              <a:rPr lang="fr-FR" baseline="0" dirty="0" smtClean="0">
                <a:ea typeface="MS PGothic" charset="0"/>
              </a:rPr>
              <a:t> douloureux </a:t>
            </a:r>
            <a:r>
              <a:rPr lang="fr-FR" baseline="0" dirty="0" err="1" smtClean="0">
                <a:ea typeface="MS PGothic" charset="0"/>
              </a:rPr>
              <a:t>etc</a:t>
            </a:r>
            <a:endParaRPr lang="fr-FR" baseline="0" dirty="0" smtClean="0">
              <a:ea typeface="MS PGothic" charset="0"/>
            </a:endParaRPr>
          </a:p>
          <a:p>
            <a:pPr>
              <a:defRPr/>
            </a:pPr>
            <a:endParaRPr lang="fr-FR" baseline="0" dirty="0" smtClean="0">
              <a:ea typeface="MS PGothic" charset="0"/>
            </a:endParaRPr>
          </a:p>
          <a:p>
            <a:pPr>
              <a:defRPr/>
            </a:pPr>
            <a:r>
              <a:rPr lang="fr-FR" baseline="0" dirty="0" smtClean="0">
                <a:ea typeface="MS PGothic" charset="0"/>
              </a:rPr>
              <a:t>La première partie de l’évaluation est de faire passer aux patients le questionnaire de la douleur St-Antoine qui est la version </a:t>
            </a:r>
            <a:r>
              <a:rPr lang="fr-FR" baseline="0" dirty="0" err="1" smtClean="0">
                <a:ea typeface="MS PGothic" charset="0"/>
              </a:rPr>
              <a:t>francaise</a:t>
            </a:r>
            <a:r>
              <a:rPr lang="fr-FR" baseline="0" dirty="0" smtClean="0">
                <a:ea typeface="MS PGothic" charset="0"/>
              </a:rPr>
              <a:t> du McGill Pain Questionnaire.</a:t>
            </a:r>
          </a:p>
          <a:p>
            <a:pPr>
              <a:defRPr/>
            </a:pPr>
            <a:endParaRPr lang="fr-FR" dirty="0">
              <a:ea typeface="MS PGothic" charset="0"/>
            </a:endParaRPr>
          </a:p>
        </p:txBody>
      </p:sp>
      <p:sp>
        <p:nvSpPr>
          <p:cNvPr id="9220"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4C4D4267-7C83-F44F-B12B-0B83A2C44325}" type="slidenum">
              <a:rPr lang="fr-FR" sz="1200" u="none"/>
              <a:pPr>
                <a:defRPr/>
              </a:pPr>
              <a:t>4</a:t>
            </a:fld>
            <a:endParaRPr lang="fr-FR" sz="1200" u="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fld id="{97993666-4200-0745-99DE-109E8F6D0A81}" type="slidenum">
              <a:rPr lang="fr-CA" sz="1200" smtClean="0">
                <a:solidFill>
                  <a:srgbClr val="000000"/>
                </a:solidFill>
              </a:rPr>
              <a:pPr eaLnBrk="1" hangingPunct="1">
                <a:defRPr/>
              </a:pPr>
              <a:t>5</a:t>
            </a:fld>
            <a:endParaRPr lang="fr-CA" sz="1200" smtClean="0">
              <a:solidFill>
                <a:srgbClr val="000000"/>
              </a:solidFill>
            </a:endParaRPr>
          </a:p>
        </p:txBody>
      </p:sp>
      <p:sp>
        <p:nvSpPr>
          <p:cNvPr id="703491" name="Rectangle 2"/>
          <p:cNvSpPr>
            <a:spLocks noGrp="1" noRot="1" noChangeAspect="1" noChangeArrowheads="1" noTextEdit="1"/>
          </p:cNvSpPr>
          <p:nvPr>
            <p:ph type="sldImg"/>
          </p:nvPr>
        </p:nvSpPr>
        <p:spPr>
          <a:ln/>
        </p:spPr>
      </p:sp>
      <p:sp>
        <p:nvSpPr>
          <p:cNvPr id="6819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fr-FR" dirty="0" smtClean="0"/>
              <a:t>Cette</a:t>
            </a:r>
            <a:r>
              <a:rPr lang="fr-FR" baseline="0" dirty="0" smtClean="0"/>
              <a:t> évaluation est composée de 9 sections décrivant la douleur au niveau sensoriel et 7 sections au niveau émotionnel.</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 patient doit choisir les qualificatifs qui correspondent à sa douleur et les coter de 0 à 4. Le score sur 64 est transposé en pourcentage.</a:t>
            </a:r>
          </a:p>
          <a:p>
            <a:pPr>
              <a:defRPr/>
            </a:pPr>
            <a:endParaRPr lang="fr-FR" baseline="0" dirty="0" smtClean="0"/>
          </a:p>
          <a:p>
            <a:pPr>
              <a:defRPr/>
            </a:pPr>
            <a:r>
              <a:rPr lang="fr-FR" baseline="0" dirty="0" smtClean="0"/>
              <a:t>Les qualificatifs précisent si on est bien en face de douleurs </a:t>
            </a:r>
            <a:r>
              <a:rPr lang="fr-FR" baseline="0" dirty="0" err="1" smtClean="0"/>
              <a:t>neuropathiques</a:t>
            </a:r>
            <a:r>
              <a:rPr lang="fr-FR" baseline="0" dirty="0" smtClean="0"/>
              <a:t> et le score détermine la sévérité et va aider à suivre l’évolution dans le temps.</a:t>
            </a:r>
          </a:p>
          <a:p>
            <a:pPr>
              <a:defRPr/>
            </a:pPr>
            <a:endParaRPr lang="fr-FR" baseline="0" dirty="0" smtClean="0"/>
          </a:p>
          <a:p>
            <a:pPr>
              <a:defRPr/>
            </a:pPr>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FR" dirty="0" smtClean="0">
                <a:ea typeface="MS PGothic" charset="0"/>
              </a:rPr>
              <a:t>La</a:t>
            </a:r>
            <a:r>
              <a:rPr lang="fr-FR" baseline="0" dirty="0" smtClean="0">
                <a:ea typeface="MS PGothic" charset="0"/>
              </a:rPr>
              <a:t> 2</a:t>
            </a:r>
            <a:r>
              <a:rPr lang="fr-FR" baseline="30000" dirty="0" smtClean="0">
                <a:ea typeface="MS PGothic" charset="0"/>
              </a:rPr>
              <a:t>e</a:t>
            </a:r>
            <a:r>
              <a:rPr lang="fr-FR" baseline="0" dirty="0" smtClean="0">
                <a:ea typeface="MS PGothic" charset="0"/>
              </a:rPr>
              <a:t> partie de l’évaluation est l’évaluation de la sensibilité à l’aide des </a:t>
            </a:r>
            <a:r>
              <a:rPr lang="fr-FR" baseline="0" dirty="0" err="1" smtClean="0">
                <a:ea typeface="MS PGothic" charset="0"/>
              </a:rPr>
              <a:t>monofilaments</a:t>
            </a:r>
            <a:r>
              <a:rPr lang="fr-FR" baseline="0" dirty="0" smtClean="0">
                <a:ea typeface="MS PGothic" charset="0"/>
              </a:rPr>
              <a:t> de SW</a:t>
            </a:r>
          </a:p>
          <a:p>
            <a:pPr>
              <a:defRPr/>
            </a:pPr>
            <a:r>
              <a:rPr lang="fr-FR" baseline="0" dirty="0" smtClean="0">
                <a:ea typeface="MS PGothic" charset="0"/>
              </a:rPr>
              <a:t>Une douleur au toucher avec le </a:t>
            </a:r>
            <a:r>
              <a:rPr lang="fr-FR" baseline="0" dirty="0" err="1" smtClean="0">
                <a:ea typeface="MS PGothic" charset="0"/>
              </a:rPr>
              <a:t>monofilament</a:t>
            </a:r>
            <a:r>
              <a:rPr lang="fr-FR" baseline="0" dirty="0" smtClean="0">
                <a:ea typeface="MS PGothic" charset="0"/>
              </a:rPr>
              <a:t> 15g est le critère pour être en présence d’une </a:t>
            </a:r>
            <a:r>
              <a:rPr lang="fr-FR" baseline="0" dirty="0" err="1" smtClean="0">
                <a:ea typeface="MS PGothic" charset="0"/>
              </a:rPr>
              <a:t>allodynie</a:t>
            </a:r>
            <a:r>
              <a:rPr lang="fr-FR" baseline="0" dirty="0" smtClean="0">
                <a:ea typeface="MS PGothic" charset="0"/>
              </a:rPr>
              <a:t> mécanique statique. Le thérapie s’effectue alors en proximal de la zone douloureuse. Une fois l’</a:t>
            </a:r>
            <a:r>
              <a:rPr lang="fr-FR" baseline="0" dirty="0" err="1" smtClean="0">
                <a:ea typeface="MS PGothic" charset="0"/>
              </a:rPr>
              <a:t>allodynie</a:t>
            </a:r>
            <a:r>
              <a:rPr lang="fr-FR" baseline="0" dirty="0" smtClean="0">
                <a:ea typeface="MS PGothic" charset="0"/>
              </a:rPr>
              <a:t> éliminée l’hypoesthésie pourra être évaluée et traitée.</a:t>
            </a:r>
          </a:p>
          <a:p>
            <a:pPr>
              <a:defRPr/>
            </a:pPr>
            <a:r>
              <a:rPr lang="fr-FR" baseline="0" dirty="0" smtClean="0">
                <a:ea typeface="MS PGothic" charset="0"/>
              </a:rPr>
              <a:t>Si à l’évaluation </a:t>
            </a:r>
            <a:r>
              <a:rPr lang="fr-FR" baseline="0" dirty="0" err="1" smtClean="0">
                <a:ea typeface="MS PGothic" charset="0"/>
              </a:rPr>
              <a:t>initiale,aucune</a:t>
            </a:r>
            <a:r>
              <a:rPr lang="fr-FR" baseline="0" dirty="0" smtClean="0">
                <a:ea typeface="MS PGothic" charset="0"/>
              </a:rPr>
              <a:t> douleur n’est provoquée avec le 15g de pression, on peut suspecter une hypoesthésie et on procède à une évaluation de la sensibilité, le traitement se fait alors directement sur la zone d’hypoesthésie</a:t>
            </a:r>
            <a:endParaRPr lang="fr-FR" dirty="0">
              <a:ea typeface="MS PGothic" charset="0"/>
            </a:endParaRPr>
          </a:p>
        </p:txBody>
      </p:sp>
      <p:sp>
        <p:nvSpPr>
          <p:cNvPr id="9220"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4C4D4267-7C83-F44F-B12B-0B83A2C44325}" type="slidenum">
              <a:rPr lang="fr-FR" sz="1200" u="none"/>
              <a:pPr>
                <a:defRPr/>
              </a:pPr>
              <a:t>6</a:t>
            </a:fld>
            <a:endParaRPr lang="fr-FR" sz="1200" u="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dirty="0">
                <a:ea typeface="MS PGothic" charset="0"/>
              </a:rPr>
              <a:t>1</a:t>
            </a:r>
            <a:r>
              <a:rPr lang="en-CA" dirty="0" smtClean="0">
                <a:ea typeface="MS PGothic" charset="0"/>
              </a:rPr>
              <a:t>-La zone </a:t>
            </a:r>
            <a:r>
              <a:rPr lang="en-CA" dirty="0" err="1" smtClean="0">
                <a:ea typeface="MS PGothic" charset="0"/>
              </a:rPr>
              <a:t>allodynique</a:t>
            </a:r>
            <a:r>
              <a:rPr lang="en-CA" dirty="0" smtClean="0">
                <a:ea typeface="MS PGothic" charset="0"/>
              </a:rPr>
              <a:t> </a:t>
            </a:r>
            <a:r>
              <a:rPr lang="en-CA" dirty="0" err="1" smtClean="0">
                <a:ea typeface="MS PGothic" charset="0"/>
              </a:rPr>
              <a:t>est</a:t>
            </a:r>
            <a:r>
              <a:rPr lang="en-CA" dirty="0" smtClean="0">
                <a:ea typeface="MS PGothic" charset="0"/>
              </a:rPr>
              <a:t> </a:t>
            </a:r>
            <a:r>
              <a:rPr lang="en-CA" dirty="0" err="1" smtClean="0">
                <a:ea typeface="MS PGothic" charset="0"/>
              </a:rPr>
              <a:t>cartographiée</a:t>
            </a:r>
            <a:r>
              <a:rPr lang="en-CA" dirty="0" smtClean="0">
                <a:ea typeface="MS PGothic" charset="0"/>
              </a:rPr>
              <a:t> en </a:t>
            </a:r>
            <a:r>
              <a:rPr lang="en-CA" dirty="0" err="1" smtClean="0">
                <a:ea typeface="MS PGothic" charset="0"/>
              </a:rPr>
              <a:t>utilisant</a:t>
            </a:r>
            <a:r>
              <a:rPr lang="en-CA" baseline="0" dirty="0" smtClean="0">
                <a:ea typeface="MS PGothic" charset="0"/>
              </a:rPr>
              <a:t> le monofilament 15g. Pour </a:t>
            </a:r>
            <a:r>
              <a:rPr lang="en-CA" baseline="0" dirty="0" err="1" smtClean="0">
                <a:ea typeface="MS PGothic" charset="0"/>
              </a:rPr>
              <a:t>ce</a:t>
            </a:r>
            <a:r>
              <a:rPr lang="en-CA" baseline="0" dirty="0" smtClean="0">
                <a:ea typeface="MS PGothic" charset="0"/>
              </a:rPr>
              <a:t> faire le patient </a:t>
            </a:r>
            <a:r>
              <a:rPr lang="en-CA" baseline="0" dirty="0" err="1" smtClean="0">
                <a:ea typeface="MS PGothic" charset="0"/>
              </a:rPr>
              <a:t>doit</a:t>
            </a:r>
            <a:r>
              <a:rPr lang="en-CA" baseline="0" dirty="0" smtClean="0">
                <a:ea typeface="MS PGothic" charset="0"/>
              </a:rPr>
              <a:t> dire </a:t>
            </a:r>
            <a:r>
              <a:rPr lang="en-CA" baseline="0" dirty="0" err="1" smtClean="0">
                <a:ea typeface="MS PGothic" charset="0"/>
              </a:rPr>
              <a:t>s’il</a:t>
            </a:r>
            <a:r>
              <a:rPr lang="en-CA" baseline="0" dirty="0" smtClean="0">
                <a:ea typeface="MS PGothic" charset="0"/>
              </a:rPr>
              <a:t> </a:t>
            </a:r>
            <a:r>
              <a:rPr lang="en-CA" baseline="0" dirty="0" err="1" smtClean="0">
                <a:ea typeface="MS PGothic" charset="0"/>
              </a:rPr>
              <a:t>ressent</a:t>
            </a:r>
            <a:r>
              <a:rPr lang="en-CA" baseline="0" dirty="0" smtClean="0">
                <a:ea typeface="MS PGothic" charset="0"/>
              </a:rPr>
              <a:t> </a:t>
            </a:r>
            <a:r>
              <a:rPr lang="en-CA" baseline="0" dirty="0" err="1" smtClean="0">
                <a:ea typeface="MS PGothic" charset="0"/>
              </a:rPr>
              <a:t>une</a:t>
            </a:r>
            <a:r>
              <a:rPr lang="en-CA" baseline="0" dirty="0" smtClean="0">
                <a:ea typeface="MS PGothic" charset="0"/>
              </a:rPr>
              <a:t> </a:t>
            </a:r>
            <a:r>
              <a:rPr lang="en-CA" baseline="0" dirty="0" err="1" smtClean="0">
                <a:ea typeface="MS PGothic" charset="0"/>
              </a:rPr>
              <a:t>douleur</a:t>
            </a:r>
            <a:r>
              <a:rPr lang="en-CA" baseline="0" dirty="0" smtClean="0">
                <a:ea typeface="MS PGothic" charset="0"/>
              </a:rPr>
              <a:t> </a:t>
            </a:r>
            <a:r>
              <a:rPr lang="en-CA" baseline="0" dirty="0" err="1" smtClean="0">
                <a:ea typeface="MS PGothic" charset="0"/>
              </a:rPr>
              <a:t>à</a:t>
            </a:r>
            <a:r>
              <a:rPr lang="en-CA" baseline="0" dirty="0" smtClean="0">
                <a:ea typeface="MS PGothic" charset="0"/>
              </a:rPr>
              <a:t> EVA 3/10 </a:t>
            </a:r>
            <a:r>
              <a:rPr lang="en-CA" baseline="0" dirty="0" err="1" smtClean="0">
                <a:ea typeface="MS PGothic" charset="0"/>
              </a:rPr>
              <a:t>ou</a:t>
            </a:r>
            <a:r>
              <a:rPr lang="en-CA" baseline="0" dirty="0" smtClean="0">
                <a:ea typeface="MS PGothic" charset="0"/>
              </a:rPr>
              <a:t> EVA au repos +1/10 </a:t>
            </a:r>
            <a:r>
              <a:rPr lang="en-CA" baseline="0" dirty="0" err="1" smtClean="0">
                <a:ea typeface="MS PGothic" charset="0"/>
              </a:rPr>
              <a:t>quand</a:t>
            </a:r>
            <a:r>
              <a:rPr lang="en-CA" baseline="0" dirty="0" smtClean="0">
                <a:ea typeface="MS PGothic" charset="0"/>
              </a:rPr>
              <a:t> </a:t>
            </a:r>
            <a:r>
              <a:rPr lang="en-CA" baseline="0" dirty="0" err="1" smtClean="0">
                <a:ea typeface="MS PGothic" charset="0"/>
              </a:rPr>
              <a:t>il</a:t>
            </a:r>
            <a:r>
              <a:rPr lang="en-CA" baseline="0" dirty="0" smtClean="0">
                <a:ea typeface="MS PGothic" charset="0"/>
              </a:rPr>
              <a:t> </a:t>
            </a:r>
            <a:r>
              <a:rPr lang="en-CA" baseline="0" dirty="0" err="1" smtClean="0">
                <a:ea typeface="MS PGothic" charset="0"/>
              </a:rPr>
              <a:t>est</a:t>
            </a:r>
            <a:r>
              <a:rPr lang="en-CA" baseline="0" dirty="0" smtClean="0">
                <a:ea typeface="MS PGothic" charset="0"/>
              </a:rPr>
              <a:t> touché avec le monofilaments 15g</a:t>
            </a:r>
            <a:endParaRPr lang="fr-CA" dirty="0">
              <a:ea typeface="MS PGothic" charset="0"/>
            </a:endParaRPr>
          </a:p>
          <a:p>
            <a:pPr>
              <a:defRPr/>
            </a:pPr>
            <a:endParaRPr lang="fr-CA" dirty="0">
              <a:ea typeface="MS PGothic" charset="0"/>
            </a:endParaRPr>
          </a:p>
          <a:p>
            <a:pPr>
              <a:defRPr/>
            </a:pPr>
            <a:r>
              <a:rPr lang="fr-CA" dirty="0">
                <a:ea typeface="MS PGothic" charset="0"/>
              </a:rPr>
              <a:t>2- </a:t>
            </a:r>
            <a:r>
              <a:rPr lang="fr-CA" dirty="0" smtClean="0">
                <a:ea typeface="MS PGothic" charset="0"/>
              </a:rPr>
              <a:t>La sévérité de l’</a:t>
            </a:r>
            <a:r>
              <a:rPr lang="fr-CA" dirty="0" err="1" smtClean="0">
                <a:ea typeface="MS PGothic" charset="0"/>
              </a:rPr>
              <a:t>allodynie</a:t>
            </a:r>
            <a:r>
              <a:rPr lang="fr-CA" dirty="0" smtClean="0">
                <a:ea typeface="MS PGothic" charset="0"/>
              </a:rPr>
              <a:t> au centre de de cette zone peut ensuite être évaluée.</a:t>
            </a:r>
            <a:endParaRPr lang="en-CA" dirty="0">
              <a:ea typeface="MS PGothic" charset="0"/>
            </a:endParaRPr>
          </a:p>
          <a:p>
            <a:pPr>
              <a:defRPr/>
            </a:pPr>
            <a:endParaRPr lang="en-CA" dirty="0">
              <a:ea typeface="MS PGothic" charset="0"/>
            </a:endParaRPr>
          </a:p>
        </p:txBody>
      </p:sp>
      <p:sp>
        <p:nvSpPr>
          <p:cNvPr id="11268"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82B7DD02-1EFC-8E45-997C-DB1645B3912E}" type="slidenum">
              <a:rPr lang="fr-FR" sz="1200" u="none"/>
              <a:pPr>
                <a:defRPr/>
              </a:pPr>
              <a:t>7</a:t>
            </a:fld>
            <a:endParaRPr lang="fr-FR" sz="1200" u="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fr-CA" dirty="0" smtClean="0">
                <a:ea typeface="MS PGothic" charset="0"/>
              </a:rPr>
              <a:t>La</a:t>
            </a:r>
            <a:r>
              <a:rPr lang="fr-CA" baseline="0" dirty="0" smtClean="0">
                <a:ea typeface="MS PGothic" charset="0"/>
              </a:rPr>
              <a:t> sévérité de l’</a:t>
            </a:r>
            <a:r>
              <a:rPr lang="fr-CA" baseline="0" dirty="0" err="1" smtClean="0">
                <a:ea typeface="MS PGothic" charset="0"/>
              </a:rPr>
              <a:t>allodynie</a:t>
            </a:r>
            <a:r>
              <a:rPr lang="fr-CA" baseline="0" dirty="0" smtClean="0">
                <a:ea typeface="MS PGothic" charset="0"/>
              </a:rPr>
              <a:t> est évaluée avec 7 </a:t>
            </a:r>
            <a:r>
              <a:rPr lang="fr-CA" baseline="0" dirty="0" err="1" smtClean="0">
                <a:ea typeface="MS PGothic" charset="0"/>
              </a:rPr>
              <a:t>monofilaments</a:t>
            </a:r>
            <a:r>
              <a:rPr lang="fr-CA" baseline="0" dirty="0" smtClean="0">
                <a:ea typeface="MS PGothic" charset="0"/>
              </a:rPr>
              <a:t> prédéterminés de 0,03g à 15g. En </a:t>
            </a:r>
            <a:r>
              <a:rPr lang="fr-CA" baseline="0" dirty="0" err="1" smtClean="0">
                <a:ea typeface="MS PGothic" charset="0"/>
              </a:rPr>
              <a:t>commencant</a:t>
            </a:r>
            <a:r>
              <a:rPr lang="fr-CA" baseline="0" dirty="0" smtClean="0">
                <a:ea typeface="MS PGothic" charset="0"/>
              </a:rPr>
              <a:t> par le plus petit, le premier qui cause de la douleur est considéré être le niveau de sévérité.</a:t>
            </a:r>
            <a:r>
              <a:rPr lang="fr-CA" dirty="0" smtClean="0">
                <a:ea typeface="MS PGothic" charset="0"/>
              </a:rPr>
              <a:t> </a:t>
            </a:r>
            <a:endParaRPr lang="fr-CA" dirty="0">
              <a:ea typeface="MS PGothic" charset="0"/>
            </a:endParaRPr>
          </a:p>
          <a:p>
            <a:pPr>
              <a:defRPr/>
            </a:pPr>
            <a:endParaRPr lang="en-CA" dirty="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dirty="0" err="1" smtClean="0">
                <a:ea typeface="MS PGothic" charset="0"/>
              </a:rPr>
              <a:t>L’arc</a:t>
            </a:r>
            <a:r>
              <a:rPr lang="en-CA" dirty="0" smtClean="0">
                <a:ea typeface="MS PGothic" charset="0"/>
              </a:rPr>
              <a:t> en </a:t>
            </a:r>
            <a:r>
              <a:rPr lang="en-CA" dirty="0" err="1" smtClean="0">
                <a:ea typeface="MS PGothic" charset="0"/>
              </a:rPr>
              <a:t>ciel</a:t>
            </a:r>
            <a:r>
              <a:rPr lang="en-CA" dirty="0" smtClean="0">
                <a:ea typeface="MS PGothic" charset="0"/>
              </a:rPr>
              <a:t> </a:t>
            </a:r>
            <a:r>
              <a:rPr lang="en-CA" dirty="0" err="1" smtClean="0">
                <a:ea typeface="MS PGothic" charset="0"/>
              </a:rPr>
              <a:t>permet</a:t>
            </a:r>
            <a:r>
              <a:rPr lang="en-CA" dirty="0" smtClean="0">
                <a:ea typeface="MS PGothic" charset="0"/>
              </a:rPr>
              <a:t> </a:t>
            </a:r>
            <a:r>
              <a:rPr lang="en-CA" dirty="0" err="1" smtClean="0">
                <a:ea typeface="MS PGothic" charset="0"/>
              </a:rPr>
              <a:t>une</a:t>
            </a:r>
            <a:r>
              <a:rPr lang="en-CA" dirty="0" smtClean="0">
                <a:ea typeface="MS PGothic" charset="0"/>
              </a:rPr>
              <a:t> </a:t>
            </a:r>
            <a:r>
              <a:rPr lang="en-CA" dirty="0" err="1" smtClean="0">
                <a:ea typeface="MS PGothic" charset="0"/>
              </a:rPr>
              <a:t>représentation</a:t>
            </a:r>
            <a:r>
              <a:rPr lang="en-CA" dirty="0" smtClean="0">
                <a:ea typeface="MS PGothic" charset="0"/>
              </a:rPr>
              <a:t> </a:t>
            </a:r>
            <a:r>
              <a:rPr lang="en-CA" dirty="0" err="1" smtClean="0">
                <a:ea typeface="MS PGothic" charset="0"/>
              </a:rPr>
              <a:t>visuelle</a:t>
            </a:r>
            <a:r>
              <a:rPr lang="en-CA" dirty="0" smtClean="0">
                <a:ea typeface="MS PGothic" charset="0"/>
              </a:rPr>
              <a:t> </a:t>
            </a:r>
            <a:r>
              <a:rPr lang="en-CA" dirty="0" err="1" smtClean="0">
                <a:ea typeface="MS PGothic" charset="0"/>
              </a:rPr>
              <a:t>claire</a:t>
            </a:r>
            <a:r>
              <a:rPr lang="en-CA" dirty="0" smtClean="0">
                <a:ea typeface="MS PGothic" charset="0"/>
              </a:rPr>
              <a:t> de </a:t>
            </a:r>
            <a:r>
              <a:rPr lang="en-CA" dirty="0" err="1" smtClean="0">
                <a:ea typeface="MS PGothic" charset="0"/>
              </a:rPr>
              <a:t>l’allodynie</a:t>
            </a:r>
            <a:r>
              <a:rPr lang="en-CA" dirty="0" smtClean="0">
                <a:ea typeface="MS PGothic" charset="0"/>
              </a:rPr>
              <a:t> et le </a:t>
            </a:r>
            <a:r>
              <a:rPr lang="en-CA" dirty="0" err="1" smtClean="0">
                <a:ea typeface="MS PGothic" charset="0"/>
              </a:rPr>
              <a:t>changement</a:t>
            </a:r>
            <a:r>
              <a:rPr lang="en-CA" baseline="0" dirty="0" smtClean="0">
                <a:ea typeface="MS PGothic" charset="0"/>
              </a:rPr>
              <a:t> de </a:t>
            </a:r>
            <a:r>
              <a:rPr lang="en-CA" baseline="0" dirty="0" err="1" smtClean="0">
                <a:ea typeface="MS PGothic" charset="0"/>
              </a:rPr>
              <a:t>couleur</a:t>
            </a:r>
            <a:r>
              <a:rPr lang="en-CA" baseline="0" dirty="0" smtClean="0">
                <a:ea typeface="MS PGothic" charset="0"/>
              </a:rPr>
              <a:t> </a:t>
            </a:r>
            <a:r>
              <a:rPr lang="en-CA" baseline="0" dirty="0" err="1" smtClean="0">
                <a:ea typeface="MS PGothic" charset="0"/>
              </a:rPr>
              <a:t>dans</a:t>
            </a:r>
            <a:r>
              <a:rPr lang="en-CA" baseline="0" dirty="0" smtClean="0">
                <a:ea typeface="MS PGothic" charset="0"/>
              </a:rPr>
              <a:t> le temps </a:t>
            </a:r>
            <a:r>
              <a:rPr lang="en-CA" baseline="0" dirty="0" err="1" smtClean="0">
                <a:ea typeface="MS PGothic" charset="0"/>
              </a:rPr>
              <a:t>est</a:t>
            </a:r>
            <a:r>
              <a:rPr lang="en-CA" baseline="0" dirty="0" smtClean="0">
                <a:ea typeface="MS PGothic" charset="0"/>
              </a:rPr>
              <a:t> </a:t>
            </a:r>
            <a:r>
              <a:rPr lang="en-CA" baseline="0" dirty="0" err="1" smtClean="0">
                <a:ea typeface="MS PGothic" charset="0"/>
              </a:rPr>
              <a:t>une</a:t>
            </a:r>
            <a:r>
              <a:rPr lang="en-CA" baseline="0" dirty="0" smtClean="0">
                <a:ea typeface="MS PGothic" charset="0"/>
              </a:rPr>
              <a:t> </a:t>
            </a:r>
            <a:r>
              <a:rPr lang="en-CA" baseline="0" dirty="0" err="1" smtClean="0">
                <a:ea typeface="MS PGothic" charset="0"/>
              </a:rPr>
              <a:t>manière</a:t>
            </a:r>
            <a:r>
              <a:rPr lang="en-CA" baseline="0" dirty="0" smtClean="0">
                <a:ea typeface="MS PGothic" charset="0"/>
              </a:rPr>
              <a:t> facile de </a:t>
            </a:r>
            <a:r>
              <a:rPr lang="en-CA" baseline="0" dirty="0" err="1" smtClean="0">
                <a:ea typeface="MS PGothic" charset="0"/>
              </a:rPr>
              <a:t>voir</a:t>
            </a:r>
            <a:r>
              <a:rPr lang="en-CA" baseline="0" dirty="0" smtClean="0">
                <a:ea typeface="MS PGothic" charset="0"/>
              </a:rPr>
              <a:t> </a:t>
            </a:r>
            <a:r>
              <a:rPr lang="en-CA" baseline="0" dirty="0" err="1" smtClean="0">
                <a:ea typeface="MS PGothic" charset="0"/>
              </a:rPr>
              <a:t>l’évolution</a:t>
            </a:r>
            <a:r>
              <a:rPr lang="en-CA" baseline="0" dirty="0" smtClean="0">
                <a:ea typeface="MS PGothic" charset="0"/>
              </a:rPr>
              <a:t> pour le </a:t>
            </a:r>
            <a:r>
              <a:rPr lang="en-CA" baseline="0" dirty="0" err="1" smtClean="0">
                <a:ea typeface="MS PGothic" charset="0"/>
              </a:rPr>
              <a:t>thérapeute</a:t>
            </a:r>
            <a:r>
              <a:rPr lang="en-CA" baseline="0" dirty="0" smtClean="0">
                <a:ea typeface="MS PGothic" charset="0"/>
              </a:rPr>
              <a:t> et le patient.</a:t>
            </a:r>
            <a:r>
              <a:rPr lang="en-CA" dirty="0" smtClean="0">
                <a:ea typeface="MS PGothic" charset="0"/>
              </a:rPr>
              <a:t> </a:t>
            </a:r>
            <a:endParaRPr lang="en-CA" dirty="0">
              <a:ea typeface="MS PGothic" charset="0"/>
            </a:endParaRPr>
          </a:p>
          <a:p>
            <a:pPr>
              <a:defRPr/>
            </a:pPr>
            <a:endParaRPr lang="en-CA" dirty="0">
              <a:ea typeface="MS PGothic" charset="0"/>
            </a:endParaRPr>
          </a:p>
        </p:txBody>
      </p:sp>
      <p:sp>
        <p:nvSpPr>
          <p:cNvPr id="11268"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82B7DD02-1EFC-8E45-997C-DB1645B3912E}" type="slidenum">
              <a:rPr lang="fr-FR" sz="1200" u="none"/>
              <a:pPr>
                <a:defRPr/>
              </a:pPr>
              <a:t>8</a:t>
            </a:fld>
            <a:endParaRPr lang="fr-FR" sz="1200" u="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CA" sz="1000" dirty="0" smtClean="0">
                <a:ea typeface="MS PGothic" charset="0"/>
              </a:rPr>
              <a:t>Le</a:t>
            </a:r>
            <a:r>
              <a:rPr lang="en-CA" sz="1000" baseline="0" dirty="0" smtClean="0">
                <a:ea typeface="MS PGothic" charset="0"/>
              </a:rPr>
              <a:t> </a:t>
            </a:r>
            <a:r>
              <a:rPr lang="en-CA" sz="1000" baseline="0" dirty="0" err="1" smtClean="0">
                <a:ea typeface="MS PGothic" charset="0"/>
              </a:rPr>
              <a:t>traitement</a:t>
            </a:r>
            <a:r>
              <a:rPr lang="en-CA" sz="1000" baseline="0" dirty="0" smtClean="0">
                <a:ea typeface="MS PGothic" charset="0"/>
              </a:rPr>
              <a:t>  de </a:t>
            </a:r>
            <a:r>
              <a:rPr lang="en-CA" sz="1000" baseline="0" dirty="0" err="1" smtClean="0">
                <a:ea typeface="MS PGothic" charset="0"/>
              </a:rPr>
              <a:t>l’allodynie</a:t>
            </a:r>
            <a:r>
              <a:rPr lang="en-CA" sz="1000" baseline="0" dirty="0" smtClean="0">
                <a:ea typeface="MS PGothic" charset="0"/>
              </a:rPr>
              <a:t> </a:t>
            </a:r>
            <a:r>
              <a:rPr lang="en-CA" sz="1000" baseline="0" dirty="0" err="1" smtClean="0">
                <a:ea typeface="MS PGothic" charset="0"/>
              </a:rPr>
              <a:t>inclue</a:t>
            </a:r>
            <a:r>
              <a:rPr lang="en-CA" sz="1000" baseline="0" dirty="0" smtClean="0">
                <a:ea typeface="MS PGothic" charset="0"/>
              </a:rPr>
              <a:t> 2 parties</a:t>
            </a:r>
            <a:endParaRPr lang="en-CA" sz="1000" dirty="0">
              <a:ea typeface="MS PGothic" charset="0"/>
            </a:endParaRPr>
          </a:p>
          <a:p>
            <a:pPr>
              <a:defRPr/>
            </a:pPr>
            <a:r>
              <a:rPr lang="en-CA" sz="1000" dirty="0" err="1" smtClean="0">
                <a:ea typeface="MS PGothic" charset="0"/>
              </a:rPr>
              <a:t>Premièrement</a:t>
            </a:r>
            <a:r>
              <a:rPr lang="en-CA" sz="1000" baseline="0" dirty="0" smtClean="0">
                <a:ea typeface="MS PGothic" charset="0"/>
              </a:rPr>
              <a:t> et </a:t>
            </a:r>
            <a:r>
              <a:rPr lang="en-CA" sz="1000" baseline="0" dirty="0" err="1" smtClean="0">
                <a:ea typeface="MS PGothic" charset="0"/>
              </a:rPr>
              <a:t>c’est</a:t>
            </a:r>
            <a:r>
              <a:rPr lang="en-CA" sz="1000" baseline="0" dirty="0" smtClean="0">
                <a:ea typeface="MS PGothic" charset="0"/>
              </a:rPr>
              <a:t> </a:t>
            </a:r>
            <a:r>
              <a:rPr lang="en-CA" sz="1000" baseline="0" dirty="0" err="1" smtClean="0">
                <a:ea typeface="MS PGothic" charset="0"/>
              </a:rPr>
              <a:t>très</a:t>
            </a:r>
            <a:r>
              <a:rPr lang="en-CA" sz="1000" baseline="0" dirty="0" smtClean="0">
                <a:ea typeface="MS PGothic" charset="0"/>
              </a:rPr>
              <a:t> important, le non </a:t>
            </a:r>
            <a:r>
              <a:rPr lang="en-CA" sz="1000" baseline="0" dirty="0" err="1" smtClean="0">
                <a:ea typeface="MS PGothic" charset="0"/>
              </a:rPr>
              <a:t>toucher</a:t>
            </a:r>
            <a:r>
              <a:rPr lang="en-CA" sz="1000" baseline="0" dirty="0" smtClean="0">
                <a:ea typeface="MS PGothic" charset="0"/>
              </a:rPr>
              <a:t>. </a:t>
            </a:r>
            <a:r>
              <a:rPr lang="en-CA" sz="1000" baseline="0" dirty="0" err="1" smtClean="0">
                <a:ea typeface="MS PGothic" charset="0"/>
              </a:rPr>
              <a:t>Toutes</a:t>
            </a:r>
            <a:r>
              <a:rPr lang="en-CA" sz="1000" baseline="0" dirty="0" smtClean="0">
                <a:ea typeface="MS PGothic" charset="0"/>
              </a:rPr>
              <a:t> stimulations </a:t>
            </a:r>
            <a:r>
              <a:rPr lang="en-CA" sz="1000" baseline="0" dirty="0" err="1" smtClean="0">
                <a:ea typeface="MS PGothic" charset="0"/>
              </a:rPr>
              <a:t>sur</a:t>
            </a:r>
            <a:r>
              <a:rPr lang="en-CA" sz="1000" baseline="0" dirty="0" smtClean="0">
                <a:ea typeface="MS PGothic" charset="0"/>
              </a:rPr>
              <a:t> la zone </a:t>
            </a:r>
            <a:r>
              <a:rPr lang="en-CA" sz="1000" baseline="0" dirty="0" err="1" smtClean="0">
                <a:ea typeface="MS PGothic" charset="0"/>
              </a:rPr>
              <a:t>allodynique</a:t>
            </a:r>
            <a:r>
              <a:rPr lang="en-CA" sz="1000" baseline="0" dirty="0" smtClean="0">
                <a:ea typeface="MS PGothic" charset="0"/>
              </a:rPr>
              <a:t> et la </a:t>
            </a:r>
            <a:r>
              <a:rPr lang="en-CA" sz="1000" baseline="0" dirty="0" err="1" smtClean="0">
                <a:ea typeface="MS PGothic" charset="0"/>
              </a:rPr>
              <a:t>région</a:t>
            </a:r>
            <a:r>
              <a:rPr lang="en-CA" sz="1000" baseline="0" dirty="0" smtClean="0">
                <a:ea typeface="MS PGothic" charset="0"/>
              </a:rPr>
              <a:t> </a:t>
            </a:r>
            <a:r>
              <a:rPr lang="en-CA" sz="1000" baseline="0" dirty="0" err="1" smtClean="0">
                <a:ea typeface="MS PGothic" charset="0"/>
              </a:rPr>
              <a:t>distale</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a:t>
            </a:r>
            <a:r>
              <a:rPr lang="en-CA" sz="1000" baseline="0" dirty="0" err="1" smtClean="0">
                <a:ea typeface="MS PGothic" charset="0"/>
              </a:rPr>
              <a:t>cette</a:t>
            </a:r>
            <a:r>
              <a:rPr lang="en-CA" sz="1000" baseline="0" dirty="0" smtClean="0">
                <a:ea typeface="MS PGothic" charset="0"/>
              </a:rPr>
              <a:t> zone </a:t>
            </a:r>
            <a:r>
              <a:rPr lang="en-CA" sz="1000" baseline="0" dirty="0" err="1" smtClean="0">
                <a:ea typeface="MS PGothic" charset="0"/>
              </a:rPr>
              <a:t>doit</a:t>
            </a:r>
            <a:r>
              <a:rPr lang="en-CA" sz="1000" baseline="0" dirty="0" smtClean="0">
                <a:ea typeface="MS PGothic" charset="0"/>
              </a:rPr>
              <a:t>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évitée</a:t>
            </a:r>
            <a:r>
              <a:rPr lang="en-CA" sz="1000" baseline="0" dirty="0" smtClean="0">
                <a:ea typeface="MS PGothic" charset="0"/>
              </a:rPr>
              <a:t>.</a:t>
            </a:r>
            <a:r>
              <a:rPr lang="en-CA" sz="1000" dirty="0" smtClean="0">
                <a:ea typeface="MS PGothic" charset="0"/>
              </a:rPr>
              <a:t> </a:t>
            </a:r>
            <a:r>
              <a:rPr lang="en-CA" sz="1000" dirty="0" err="1" smtClean="0">
                <a:ea typeface="MS PGothic" charset="0"/>
              </a:rPr>
              <a:t>Ce</a:t>
            </a:r>
            <a:r>
              <a:rPr lang="en-CA" sz="1000" baseline="0" dirty="0" smtClean="0">
                <a:ea typeface="MS PGothic" charset="0"/>
              </a:rPr>
              <a:t> qui </a:t>
            </a:r>
            <a:r>
              <a:rPr lang="en-CA" sz="1000" baseline="0" dirty="0" err="1" smtClean="0">
                <a:ea typeface="MS PGothic" charset="0"/>
              </a:rPr>
              <a:t>inclue</a:t>
            </a:r>
            <a:r>
              <a:rPr lang="en-CA" sz="1000" baseline="0" dirty="0" smtClean="0">
                <a:ea typeface="MS PGothic" charset="0"/>
              </a:rPr>
              <a:t> les massage, </a:t>
            </a:r>
            <a:r>
              <a:rPr lang="en-CA" sz="1000" baseline="0" dirty="0" err="1" smtClean="0">
                <a:ea typeface="MS PGothic" charset="0"/>
              </a:rPr>
              <a:t>l’application</a:t>
            </a:r>
            <a:r>
              <a:rPr lang="en-CA" sz="1000" baseline="0" dirty="0" smtClean="0">
                <a:ea typeface="MS PGothic" charset="0"/>
              </a:rPr>
              <a:t> de </a:t>
            </a:r>
            <a:r>
              <a:rPr lang="en-CA" sz="1000" baseline="0" dirty="0" err="1" smtClean="0">
                <a:ea typeface="MS PGothic" charset="0"/>
              </a:rPr>
              <a:t>chaleur</a:t>
            </a:r>
            <a:r>
              <a:rPr lang="en-CA" sz="1000" baseline="0" dirty="0" smtClean="0">
                <a:ea typeface="MS PGothic" charset="0"/>
              </a:rPr>
              <a:t> </a:t>
            </a:r>
            <a:r>
              <a:rPr lang="en-CA" sz="1000" baseline="0" dirty="0" err="1" smtClean="0">
                <a:ea typeface="MS PGothic" charset="0"/>
              </a:rPr>
              <a:t>ou</a:t>
            </a:r>
            <a:r>
              <a:rPr lang="en-CA" sz="1000" baseline="0" dirty="0" smtClean="0">
                <a:ea typeface="MS PGothic" charset="0"/>
              </a:rPr>
              <a:t> de glace et </a:t>
            </a:r>
            <a:r>
              <a:rPr lang="en-CA" sz="1000" baseline="0" dirty="0" err="1" smtClean="0">
                <a:ea typeface="MS PGothic" charset="0"/>
              </a:rPr>
              <a:t>bien</a:t>
            </a:r>
            <a:r>
              <a:rPr lang="en-CA" sz="1000" baseline="0" dirty="0" smtClean="0">
                <a:ea typeface="MS PGothic" charset="0"/>
              </a:rPr>
              <a:t> </a:t>
            </a:r>
            <a:r>
              <a:rPr lang="en-CA" sz="1000" baseline="0" dirty="0" err="1" smtClean="0">
                <a:ea typeface="MS PGothic" charset="0"/>
              </a:rPr>
              <a:t>sûr</a:t>
            </a:r>
            <a:r>
              <a:rPr lang="en-CA" sz="1000" baseline="0" dirty="0" smtClean="0">
                <a:ea typeface="MS PGothic" charset="0"/>
              </a:rPr>
              <a:t> </a:t>
            </a:r>
            <a:r>
              <a:rPr lang="en-CA" sz="1000" baseline="0" dirty="0" err="1" smtClean="0">
                <a:ea typeface="MS PGothic" charset="0"/>
              </a:rPr>
              <a:t>l’arrêt</a:t>
            </a:r>
            <a:r>
              <a:rPr lang="en-CA" sz="1000" baseline="0" dirty="0" smtClean="0">
                <a:ea typeface="MS PGothic" charset="0"/>
              </a:rPr>
              <a:t> </a:t>
            </a:r>
            <a:r>
              <a:rPr lang="en-CA" sz="1000" baseline="0" dirty="0" err="1" smtClean="0">
                <a:ea typeface="MS PGothic" charset="0"/>
              </a:rPr>
              <a:t>temporaire</a:t>
            </a:r>
            <a:r>
              <a:rPr lang="en-CA" sz="1000" baseline="0" dirty="0" smtClean="0">
                <a:ea typeface="MS PGothic" charset="0"/>
              </a:rPr>
              <a:t> du port de la </a:t>
            </a:r>
            <a:r>
              <a:rPr lang="en-CA" sz="1000" baseline="0" dirty="0" err="1" smtClean="0">
                <a:ea typeface="MS PGothic" charset="0"/>
              </a:rPr>
              <a:t>prothèse</a:t>
            </a:r>
            <a:r>
              <a:rPr lang="en-CA" sz="1000" baseline="0" dirty="0" smtClean="0">
                <a:ea typeface="MS PGothic" charset="0"/>
              </a:rPr>
              <a:t>.</a:t>
            </a:r>
          </a:p>
          <a:p>
            <a:pPr>
              <a:defRPr/>
            </a:pPr>
            <a:r>
              <a:rPr lang="en-CA" sz="1000" baseline="0" dirty="0" smtClean="0">
                <a:ea typeface="MS PGothic" charset="0"/>
              </a:rPr>
              <a:t>Les </a:t>
            </a:r>
            <a:r>
              <a:rPr lang="en-CA" sz="1000" baseline="0" dirty="0" err="1" smtClean="0">
                <a:ea typeface="MS PGothic" charset="0"/>
              </a:rPr>
              <a:t>thérapeutes</a:t>
            </a:r>
            <a:r>
              <a:rPr lang="en-CA" sz="1000" baseline="0" dirty="0" smtClean="0">
                <a:ea typeface="MS PGothic" charset="0"/>
              </a:rPr>
              <a:t> </a:t>
            </a:r>
            <a:r>
              <a:rPr lang="en-CA" sz="1000" baseline="0" dirty="0" err="1" smtClean="0">
                <a:ea typeface="MS PGothic" charset="0"/>
              </a:rPr>
              <a:t>doivent</a:t>
            </a:r>
            <a:r>
              <a:rPr lang="en-CA" sz="1000" baseline="0" dirty="0" smtClean="0">
                <a:ea typeface="MS PGothic" charset="0"/>
              </a:rPr>
              <a:t> revoir avec le patient </a:t>
            </a:r>
            <a:r>
              <a:rPr lang="en-CA" sz="1000" baseline="0" dirty="0" err="1" smtClean="0">
                <a:ea typeface="MS PGothic" charset="0"/>
              </a:rPr>
              <a:t>ses</a:t>
            </a:r>
            <a:r>
              <a:rPr lang="en-CA" sz="1000" baseline="0" dirty="0" smtClean="0">
                <a:ea typeface="MS PGothic" charset="0"/>
              </a:rPr>
              <a:t> habitudes de vie et </a:t>
            </a:r>
            <a:r>
              <a:rPr lang="en-CA" sz="1000" baseline="0" dirty="0" err="1" smtClean="0">
                <a:ea typeface="MS PGothic" charset="0"/>
              </a:rPr>
              <a:t>parfois</a:t>
            </a:r>
            <a:r>
              <a:rPr lang="en-CA" sz="1000" baseline="0" dirty="0" smtClean="0">
                <a:ea typeface="MS PGothic" charset="0"/>
              </a:rPr>
              <a:t> les modifier </a:t>
            </a:r>
            <a:r>
              <a:rPr lang="en-CA" sz="1000" baseline="0" dirty="0" err="1" smtClean="0">
                <a:ea typeface="MS PGothic" charset="0"/>
              </a:rPr>
              <a:t>afin</a:t>
            </a:r>
            <a:r>
              <a:rPr lang="en-CA" sz="1000" baseline="0" dirty="0" smtClean="0">
                <a:ea typeface="MS PGothic" charset="0"/>
              </a:rPr>
              <a:t> </a:t>
            </a:r>
            <a:r>
              <a:rPr lang="en-CA" sz="1000" baseline="0" dirty="0" err="1" smtClean="0">
                <a:ea typeface="MS PGothic" charset="0"/>
              </a:rPr>
              <a:t>afin</a:t>
            </a:r>
            <a:r>
              <a:rPr lang="en-CA" sz="1000" baseline="0" dirty="0" smtClean="0">
                <a:ea typeface="MS PGothic" charset="0"/>
              </a:rPr>
              <a:t> </a:t>
            </a:r>
            <a:r>
              <a:rPr lang="en-CA" sz="1000" baseline="0" dirty="0" err="1" smtClean="0">
                <a:ea typeface="MS PGothic" charset="0"/>
              </a:rPr>
              <a:t>d’éviter</a:t>
            </a:r>
            <a:r>
              <a:rPr lang="en-CA" sz="1000" baseline="0" dirty="0" smtClean="0">
                <a:ea typeface="MS PGothic" charset="0"/>
              </a:rPr>
              <a:t> les stimulations </a:t>
            </a:r>
            <a:r>
              <a:rPr lang="en-CA" sz="1000" baseline="0" dirty="0" err="1" smtClean="0">
                <a:ea typeface="MS PGothic" charset="0"/>
              </a:rPr>
              <a:t>sur</a:t>
            </a:r>
            <a:r>
              <a:rPr lang="en-CA" sz="1000" baseline="0" dirty="0" smtClean="0">
                <a:ea typeface="MS PGothic" charset="0"/>
              </a:rPr>
              <a:t> la zone </a:t>
            </a:r>
            <a:r>
              <a:rPr lang="en-CA" sz="1000" baseline="0" dirty="0" err="1" smtClean="0">
                <a:ea typeface="MS PGothic" charset="0"/>
              </a:rPr>
              <a:t>allodynique</a:t>
            </a:r>
            <a:r>
              <a:rPr lang="en-CA" sz="1000" baseline="0" dirty="0" smtClean="0">
                <a:ea typeface="MS PGothic" charset="0"/>
              </a:rPr>
              <a:t> et en </a:t>
            </a:r>
            <a:r>
              <a:rPr lang="en-CA" sz="1000" baseline="0" dirty="0" err="1" smtClean="0">
                <a:ea typeface="MS PGothic" charset="0"/>
              </a:rPr>
              <a:t>distale</a:t>
            </a:r>
            <a:r>
              <a:rPr lang="en-CA" sz="1000" baseline="0" dirty="0" smtClean="0">
                <a:ea typeface="MS PGothic" charset="0"/>
              </a:rPr>
              <a:t>.</a:t>
            </a:r>
          </a:p>
          <a:p>
            <a:pPr>
              <a:defRPr/>
            </a:pPr>
            <a:r>
              <a:rPr lang="en-CA" sz="1000" baseline="0" dirty="0" smtClean="0">
                <a:ea typeface="MS PGothic" charset="0"/>
              </a:rPr>
              <a:t>Les </a:t>
            </a:r>
            <a:r>
              <a:rPr lang="en-CA" sz="1000" baseline="0" dirty="0" err="1" smtClean="0">
                <a:ea typeface="MS PGothic" charset="0"/>
              </a:rPr>
              <a:t>membres</a:t>
            </a:r>
            <a:r>
              <a:rPr lang="en-CA" sz="1000" baseline="0" dirty="0" smtClean="0">
                <a:ea typeface="MS PGothic" charset="0"/>
              </a:rPr>
              <a:t> de </a:t>
            </a:r>
            <a:r>
              <a:rPr lang="en-CA" sz="1000" baseline="0" dirty="0" err="1" smtClean="0">
                <a:ea typeface="MS PGothic" charset="0"/>
              </a:rPr>
              <a:t>l’équipe</a:t>
            </a:r>
            <a:r>
              <a:rPr lang="en-CA" sz="1000" baseline="0" dirty="0" smtClean="0">
                <a:ea typeface="MS PGothic" charset="0"/>
              </a:rPr>
              <a:t> </a:t>
            </a:r>
            <a:r>
              <a:rPr lang="en-CA" sz="1000" baseline="0" dirty="0" err="1" smtClean="0">
                <a:ea typeface="MS PGothic" charset="0"/>
              </a:rPr>
              <a:t>traitante</a:t>
            </a:r>
            <a:r>
              <a:rPr lang="en-CA" sz="1000" baseline="0" dirty="0" smtClean="0">
                <a:ea typeface="MS PGothic" charset="0"/>
              </a:rPr>
              <a:t> </a:t>
            </a:r>
            <a:r>
              <a:rPr lang="en-CA" sz="1000" baseline="0" dirty="0" err="1" smtClean="0">
                <a:ea typeface="MS PGothic" charset="0"/>
              </a:rPr>
              <a:t>doivent</a:t>
            </a:r>
            <a:r>
              <a:rPr lang="en-CA" sz="1000" baseline="0" dirty="0" smtClean="0">
                <a:ea typeface="MS PGothic" charset="0"/>
              </a:rPr>
              <a:t> </a:t>
            </a:r>
            <a:r>
              <a:rPr lang="en-CA" sz="1000" baseline="0" dirty="0" err="1" smtClean="0">
                <a:ea typeface="MS PGothic" charset="0"/>
              </a:rPr>
              <a:t>tous</a:t>
            </a:r>
            <a:r>
              <a:rPr lang="en-CA" sz="1000" baseline="0" dirty="0" smtClean="0">
                <a:ea typeface="MS PGothic" charset="0"/>
              </a:rPr>
              <a:t>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d’accord</a:t>
            </a:r>
            <a:r>
              <a:rPr lang="en-CA" sz="1000" baseline="0" dirty="0" smtClean="0">
                <a:ea typeface="MS PGothic" charset="0"/>
              </a:rPr>
              <a:t> </a:t>
            </a:r>
            <a:r>
              <a:rPr lang="en-CA" sz="1000" baseline="0" dirty="0" err="1" smtClean="0">
                <a:ea typeface="MS PGothic" charset="0"/>
              </a:rPr>
              <a:t>d’opter</a:t>
            </a:r>
            <a:r>
              <a:rPr lang="en-CA" sz="1000" baseline="0" dirty="0" smtClean="0">
                <a:ea typeface="MS PGothic" charset="0"/>
              </a:rPr>
              <a:t> pour </a:t>
            </a:r>
            <a:r>
              <a:rPr lang="en-CA" sz="1000" baseline="0" dirty="0" err="1" smtClean="0">
                <a:ea typeface="MS PGothic" charset="0"/>
              </a:rPr>
              <a:t>cette</a:t>
            </a:r>
            <a:r>
              <a:rPr lang="en-CA" sz="1000" baseline="0" dirty="0" smtClean="0">
                <a:ea typeface="MS PGothic" charset="0"/>
              </a:rPr>
              <a:t> </a:t>
            </a:r>
            <a:r>
              <a:rPr lang="en-CA" sz="1000" baseline="0" dirty="0" err="1" smtClean="0">
                <a:ea typeface="MS PGothic" charset="0"/>
              </a:rPr>
              <a:t>méthode</a:t>
            </a:r>
            <a:r>
              <a:rPr lang="en-CA" sz="1000" baseline="0" dirty="0" smtClean="0">
                <a:ea typeface="MS PGothic" charset="0"/>
              </a:rPr>
              <a:t> </a:t>
            </a:r>
            <a:r>
              <a:rPr lang="en-CA" sz="1000" baseline="0" dirty="0" err="1" smtClean="0">
                <a:ea typeface="MS PGothic" charset="0"/>
              </a:rPr>
              <a:t>avant</a:t>
            </a:r>
            <a:r>
              <a:rPr lang="en-CA" sz="1000" baseline="0" dirty="0" smtClean="0">
                <a:ea typeface="MS PGothic" charset="0"/>
              </a:rPr>
              <a:t> de </a:t>
            </a:r>
            <a:r>
              <a:rPr lang="en-CA" sz="1000" baseline="0" dirty="0" err="1" smtClean="0">
                <a:ea typeface="MS PGothic" charset="0"/>
              </a:rPr>
              <a:t>l’utiliser</a:t>
            </a:r>
            <a:r>
              <a:rPr lang="en-CA" sz="1000" baseline="0" dirty="0" smtClean="0">
                <a:ea typeface="MS PGothic" charset="0"/>
              </a:rPr>
              <a:t> et accepter de modifier </a:t>
            </a:r>
            <a:r>
              <a:rPr lang="en-CA" sz="1000" baseline="0" dirty="0" err="1" smtClean="0">
                <a:ea typeface="MS PGothic" charset="0"/>
              </a:rPr>
              <a:t>leur</a:t>
            </a:r>
            <a:r>
              <a:rPr lang="en-CA" sz="1000" baseline="0" dirty="0" smtClean="0">
                <a:ea typeface="MS PGothic" charset="0"/>
              </a:rPr>
              <a:t> </a:t>
            </a:r>
            <a:r>
              <a:rPr lang="en-CA" sz="1000" baseline="0" dirty="0" err="1" smtClean="0">
                <a:ea typeface="MS PGothic" charset="0"/>
              </a:rPr>
              <a:t>traitement</a:t>
            </a:r>
            <a:r>
              <a:rPr lang="en-CA" sz="1000" baseline="0" dirty="0" smtClean="0">
                <a:ea typeface="MS PGothic" charset="0"/>
              </a:rPr>
              <a:t> </a:t>
            </a:r>
            <a:r>
              <a:rPr lang="en-CA" sz="1000" baseline="0" dirty="0" err="1" smtClean="0">
                <a:ea typeface="MS PGothic" charset="0"/>
              </a:rPr>
              <a:t>parce</a:t>
            </a:r>
            <a:r>
              <a:rPr lang="en-CA" sz="1000" baseline="0" dirty="0" smtClean="0">
                <a:ea typeface="MS PGothic" charset="0"/>
              </a:rPr>
              <a:t> </a:t>
            </a:r>
            <a:r>
              <a:rPr lang="en-CA" sz="1000" baseline="0" dirty="0" err="1" smtClean="0">
                <a:ea typeface="MS PGothic" charset="0"/>
              </a:rPr>
              <a:t>que</a:t>
            </a:r>
            <a:r>
              <a:rPr lang="en-CA" sz="1000" baseline="0" dirty="0" smtClean="0">
                <a:ea typeface="MS PGothic" charset="0"/>
              </a:rPr>
              <a:t> </a:t>
            </a:r>
            <a:r>
              <a:rPr lang="en-CA" sz="1000" baseline="0" dirty="0" err="1" smtClean="0">
                <a:ea typeface="MS PGothic" charset="0"/>
              </a:rPr>
              <a:t>cette</a:t>
            </a:r>
            <a:r>
              <a:rPr lang="en-CA" sz="1000" baseline="0" dirty="0" smtClean="0">
                <a:ea typeface="MS PGothic" charset="0"/>
              </a:rPr>
              <a:t> </a:t>
            </a:r>
            <a:r>
              <a:rPr lang="en-CA" sz="1000" baseline="0" dirty="0" err="1" smtClean="0">
                <a:ea typeface="MS PGothic" charset="0"/>
              </a:rPr>
              <a:t>méthode</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très</a:t>
            </a:r>
            <a:r>
              <a:rPr lang="en-CA" sz="1000" baseline="0" dirty="0" smtClean="0">
                <a:ea typeface="MS PGothic" charset="0"/>
              </a:rPr>
              <a:t> </a:t>
            </a:r>
            <a:r>
              <a:rPr lang="en-CA" sz="1000" baseline="0" dirty="0" err="1" smtClean="0">
                <a:ea typeface="MS PGothic" charset="0"/>
              </a:rPr>
              <a:t>différente</a:t>
            </a:r>
            <a:r>
              <a:rPr lang="en-CA" sz="1000" baseline="0" dirty="0" smtClean="0">
                <a:ea typeface="MS PGothic" charset="0"/>
              </a:rPr>
              <a:t> de la </a:t>
            </a:r>
            <a:r>
              <a:rPr lang="en-CA" sz="1000" baseline="0" dirty="0" err="1" smtClean="0">
                <a:ea typeface="MS PGothic" charset="0"/>
              </a:rPr>
              <a:t>désensibilisation</a:t>
            </a:r>
            <a:r>
              <a:rPr lang="en-CA" sz="1000" baseline="0" dirty="0" smtClean="0">
                <a:ea typeface="MS PGothic" charset="0"/>
              </a:rPr>
              <a:t> </a:t>
            </a:r>
            <a:r>
              <a:rPr lang="en-CA" sz="1000" baseline="0" dirty="0" err="1" smtClean="0">
                <a:ea typeface="MS PGothic" charset="0"/>
              </a:rPr>
              <a:t>traditionnelle</a:t>
            </a:r>
            <a:endParaRPr lang="en-CA" sz="1000" baseline="0" dirty="0" smtClean="0">
              <a:ea typeface="MS PGothic" charset="0"/>
            </a:endParaRPr>
          </a:p>
          <a:p>
            <a:pPr>
              <a:defRPr/>
            </a:pPr>
            <a:r>
              <a:rPr lang="en-CA" sz="1000" baseline="0" dirty="0" smtClean="0">
                <a:ea typeface="MS PGothic" charset="0"/>
              </a:rPr>
              <a:t>La </a:t>
            </a:r>
            <a:r>
              <a:rPr lang="en-CA" sz="1000" baseline="0" dirty="0" err="1" smtClean="0">
                <a:ea typeface="MS PGothic" charset="0"/>
              </a:rPr>
              <a:t>rééducation</a:t>
            </a:r>
            <a:r>
              <a:rPr lang="en-CA" sz="1000" baseline="0" dirty="0" smtClean="0">
                <a:ea typeface="MS PGothic" charset="0"/>
              </a:rPr>
              <a:t> sensitive </a:t>
            </a:r>
            <a:r>
              <a:rPr lang="en-CA" sz="1000" baseline="0" dirty="0" err="1" smtClean="0">
                <a:ea typeface="MS PGothic" charset="0"/>
              </a:rPr>
              <a:t>demande</a:t>
            </a:r>
            <a:r>
              <a:rPr lang="en-CA" sz="1000" baseline="0" dirty="0" smtClean="0">
                <a:ea typeface="MS PGothic" charset="0"/>
              </a:rPr>
              <a:t> </a:t>
            </a:r>
            <a:r>
              <a:rPr lang="en-CA" sz="1000" baseline="0" dirty="0" err="1" smtClean="0">
                <a:ea typeface="MS PGothic" charset="0"/>
              </a:rPr>
              <a:t>donc</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a:t>
            </a:r>
            <a:r>
              <a:rPr lang="en-CA" sz="1000" baseline="0" dirty="0" err="1" smtClean="0">
                <a:ea typeface="MS PGothic" charset="0"/>
              </a:rPr>
              <a:t>excellente</a:t>
            </a:r>
            <a:r>
              <a:rPr lang="en-CA" sz="1000" baseline="0" dirty="0" smtClean="0">
                <a:ea typeface="MS PGothic" charset="0"/>
              </a:rPr>
              <a:t> communication et collaboration entre les </a:t>
            </a:r>
            <a:r>
              <a:rPr lang="en-CA" sz="1000" baseline="0" dirty="0" err="1" smtClean="0">
                <a:ea typeface="MS PGothic" charset="0"/>
              </a:rPr>
              <a:t>membres</a:t>
            </a:r>
            <a:r>
              <a:rPr lang="en-CA" sz="1000" baseline="0" dirty="0" smtClean="0">
                <a:ea typeface="MS PGothic" charset="0"/>
              </a:rPr>
              <a:t> de </a:t>
            </a:r>
            <a:r>
              <a:rPr lang="en-CA" sz="1000" baseline="0" dirty="0" err="1" smtClean="0">
                <a:ea typeface="MS PGothic" charset="0"/>
              </a:rPr>
              <a:t>l’équipe</a:t>
            </a:r>
            <a:r>
              <a:rPr lang="en-CA" sz="1000" baseline="0" dirty="0" smtClean="0">
                <a:ea typeface="MS PGothic" charset="0"/>
              </a:rPr>
              <a:t> </a:t>
            </a:r>
            <a:r>
              <a:rPr lang="en-CA" sz="1000" baseline="0" dirty="0" err="1" smtClean="0">
                <a:ea typeface="MS PGothic" charset="0"/>
              </a:rPr>
              <a:t>traitante</a:t>
            </a:r>
            <a:r>
              <a:rPr lang="en-CA" sz="1000" baseline="0" dirty="0" smtClean="0">
                <a:ea typeface="MS PGothic" charset="0"/>
              </a:rPr>
              <a:t>.</a:t>
            </a:r>
          </a:p>
          <a:p>
            <a:pPr>
              <a:defRPr/>
            </a:pPr>
            <a:endParaRPr lang="en-CA" sz="1000" baseline="0" dirty="0" smtClean="0">
              <a:ea typeface="MS PGothic" charset="0"/>
            </a:endParaRPr>
          </a:p>
          <a:p>
            <a:pPr>
              <a:defRPr/>
            </a:pPr>
            <a:r>
              <a:rPr lang="en-CA" sz="1000" baseline="0" dirty="0" err="1" smtClean="0">
                <a:ea typeface="MS PGothic" charset="0"/>
              </a:rPr>
              <a:t>Mais</a:t>
            </a:r>
            <a:r>
              <a:rPr lang="en-CA" sz="1000" baseline="0" dirty="0" smtClean="0">
                <a:ea typeface="MS PGothic" charset="0"/>
              </a:rPr>
              <a:t> attention: ne pas </a:t>
            </a:r>
            <a:r>
              <a:rPr lang="en-CA" sz="1000" baseline="0" dirty="0" err="1" smtClean="0">
                <a:ea typeface="MS PGothic" charset="0"/>
              </a:rPr>
              <a:t>toucher</a:t>
            </a:r>
            <a:r>
              <a:rPr lang="en-CA" sz="1000" baseline="0" dirty="0" smtClean="0">
                <a:ea typeface="MS PGothic" charset="0"/>
              </a:rPr>
              <a:t> ne </a:t>
            </a:r>
            <a:r>
              <a:rPr lang="en-CA" sz="1000" baseline="0" dirty="0" err="1" smtClean="0">
                <a:ea typeface="MS PGothic" charset="0"/>
              </a:rPr>
              <a:t>signifie</a:t>
            </a:r>
            <a:r>
              <a:rPr lang="en-CA" sz="1000" baseline="0" dirty="0" smtClean="0">
                <a:ea typeface="MS PGothic" charset="0"/>
              </a:rPr>
              <a:t> pas ne pas </a:t>
            </a:r>
            <a:r>
              <a:rPr lang="en-CA" sz="1000" baseline="0" dirty="0" err="1" smtClean="0">
                <a:ea typeface="MS PGothic" charset="0"/>
              </a:rPr>
              <a:t>bouger</a:t>
            </a:r>
            <a:r>
              <a:rPr lang="en-CA" sz="1000" baseline="0" dirty="0" smtClean="0">
                <a:ea typeface="MS PGothic" charset="0"/>
              </a:rPr>
              <a:t>!!!</a:t>
            </a:r>
          </a:p>
          <a:p>
            <a:pPr>
              <a:defRPr/>
            </a:pPr>
            <a:endParaRPr lang="en-CA" sz="1000" baseline="0" dirty="0" smtClean="0">
              <a:ea typeface="MS PGothic" charset="0"/>
            </a:endParaRPr>
          </a:p>
          <a:p>
            <a:pPr>
              <a:defRPr/>
            </a:pPr>
            <a:endParaRPr lang="en-CA" sz="1000" baseline="0" dirty="0" smtClean="0">
              <a:ea typeface="MS PGothic" charset="0"/>
            </a:endParaRPr>
          </a:p>
          <a:p>
            <a:pPr>
              <a:defRPr/>
            </a:pPr>
            <a:r>
              <a:rPr lang="en-CA" sz="1000" dirty="0" smtClean="0">
                <a:ea typeface="MS PGothic" charset="0"/>
              </a:rPr>
              <a:t>  La</a:t>
            </a:r>
            <a:r>
              <a:rPr lang="en-CA" sz="1000" baseline="0" dirty="0" smtClean="0">
                <a:ea typeface="MS PGothic" charset="0"/>
              </a:rPr>
              <a:t> </a:t>
            </a:r>
            <a:r>
              <a:rPr lang="en-CA" sz="1000" baseline="0" dirty="0" err="1" smtClean="0">
                <a:ea typeface="MS PGothic" charset="0"/>
              </a:rPr>
              <a:t>deuxième</a:t>
            </a:r>
            <a:r>
              <a:rPr lang="en-CA" sz="1000" baseline="0" dirty="0" smtClean="0">
                <a:ea typeface="MS PGothic" charset="0"/>
              </a:rPr>
              <a:t> </a:t>
            </a:r>
            <a:r>
              <a:rPr lang="en-CA" sz="1000" baseline="0" dirty="0" err="1" smtClean="0">
                <a:ea typeface="MS PGothic" charset="0"/>
              </a:rPr>
              <a:t>partie</a:t>
            </a:r>
            <a:r>
              <a:rPr lang="en-CA" sz="1000" baseline="0" dirty="0" smtClean="0">
                <a:ea typeface="MS PGothic" charset="0"/>
              </a:rPr>
              <a:t> du </a:t>
            </a:r>
            <a:r>
              <a:rPr lang="en-CA" sz="1000" baseline="0" dirty="0" err="1" smtClean="0">
                <a:ea typeface="MS PGothic" charset="0"/>
              </a:rPr>
              <a:t>traitement</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le </a:t>
            </a:r>
            <a:r>
              <a:rPr lang="en-CA" sz="1000" baseline="0" dirty="0" err="1" smtClean="0">
                <a:ea typeface="MS PGothic" charset="0"/>
              </a:rPr>
              <a:t>choix</a:t>
            </a:r>
            <a:r>
              <a:rPr lang="en-CA" sz="1000" baseline="0" dirty="0" smtClean="0">
                <a:ea typeface="MS PGothic" charset="0"/>
              </a:rPr>
              <a:t> de la zone de </a:t>
            </a:r>
            <a:r>
              <a:rPr lang="en-CA" sz="1000" baseline="0" dirty="0" err="1" smtClean="0">
                <a:ea typeface="MS PGothic" charset="0"/>
              </a:rPr>
              <a:t>contre</a:t>
            </a:r>
            <a:r>
              <a:rPr lang="en-CA" sz="1000" baseline="0" dirty="0" smtClean="0">
                <a:ea typeface="MS PGothic" charset="0"/>
              </a:rPr>
              <a:t> stimulation en proximal. Pour </a:t>
            </a:r>
            <a:r>
              <a:rPr lang="en-CA" sz="1000" baseline="0" dirty="0" err="1" smtClean="0">
                <a:ea typeface="MS PGothic" charset="0"/>
              </a:rPr>
              <a:t>ce</a:t>
            </a:r>
            <a:r>
              <a:rPr lang="en-CA" sz="1000" baseline="0" dirty="0" smtClean="0">
                <a:ea typeface="MS PGothic" charset="0"/>
              </a:rPr>
              <a:t> faire, la </a:t>
            </a:r>
            <a:r>
              <a:rPr lang="en-CA" sz="1000" baseline="0" dirty="0" err="1" smtClean="0">
                <a:ea typeface="MS PGothic" charset="0"/>
              </a:rPr>
              <a:t>cartographie</a:t>
            </a:r>
            <a:r>
              <a:rPr lang="en-CA" sz="1000" baseline="0" dirty="0" smtClean="0">
                <a:ea typeface="MS PGothic" charset="0"/>
              </a:rPr>
              <a:t> de </a:t>
            </a:r>
            <a:r>
              <a:rPr lang="en-CA" sz="1000" baseline="0" dirty="0" err="1" smtClean="0">
                <a:ea typeface="MS PGothic" charset="0"/>
              </a:rPr>
              <a:t>l’allodynie</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utilisée</a:t>
            </a:r>
            <a:r>
              <a:rPr lang="en-CA" sz="1000" baseline="0" dirty="0" smtClean="0">
                <a:ea typeface="MS PGothic" charset="0"/>
              </a:rPr>
              <a:t> </a:t>
            </a:r>
            <a:r>
              <a:rPr lang="en-CA" sz="1000" baseline="0" dirty="0" err="1" smtClean="0">
                <a:ea typeface="MS PGothic" charset="0"/>
              </a:rPr>
              <a:t>afin</a:t>
            </a:r>
            <a:r>
              <a:rPr lang="en-CA" sz="1000" baseline="0" dirty="0" smtClean="0">
                <a:ea typeface="MS PGothic" charset="0"/>
              </a:rPr>
              <a:t> de </a:t>
            </a:r>
            <a:r>
              <a:rPr lang="en-CA" sz="1000" baseline="0" dirty="0" err="1" smtClean="0">
                <a:ea typeface="MS PGothic" charset="0"/>
              </a:rPr>
              <a:t>déterminer</a:t>
            </a:r>
            <a:r>
              <a:rPr lang="en-CA" sz="1000" baseline="0" dirty="0" smtClean="0">
                <a:ea typeface="MS PGothic" charset="0"/>
              </a:rPr>
              <a:t> de </a:t>
            </a:r>
            <a:r>
              <a:rPr lang="en-CA" sz="1000" baseline="0" dirty="0" err="1" smtClean="0">
                <a:ea typeface="MS PGothic" charset="0"/>
              </a:rPr>
              <a:t>quelle</a:t>
            </a:r>
            <a:r>
              <a:rPr lang="en-CA" sz="1000" baseline="0" dirty="0" smtClean="0">
                <a:ea typeface="MS PGothic" charset="0"/>
              </a:rPr>
              <a:t> </a:t>
            </a:r>
            <a:r>
              <a:rPr lang="en-CA" sz="1000" baseline="0" dirty="0" err="1" smtClean="0">
                <a:ea typeface="MS PGothic" charset="0"/>
              </a:rPr>
              <a:t>branche</a:t>
            </a:r>
            <a:r>
              <a:rPr lang="en-CA" sz="1000" baseline="0" dirty="0" smtClean="0">
                <a:ea typeface="MS PGothic" charset="0"/>
              </a:rPr>
              <a:t> </a:t>
            </a:r>
            <a:r>
              <a:rPr lang="en-CA" sz="1000" baseline="0" dirty="0" err="1" smtClean="0">
                <a:ea typeface="MS PGothic" charset="0"/>
              </a:rPr>
              <a:t>nerveuse</a:t>
            </a:r>
            <a:r>
              <a:rPr lang="en-CA" sz="1000" baseline="0" dirty="0" smtClean="0">
                <a:ea typeface="MS PGothic" charset="0"/>
              </a:rPr>
              <a:t>  </a:t>
            </a:r>
            <a:r>
              <a:rPr lang="en-CA" sz="1000" baseline="0" dirty="0" err="1" smtClean="0">
                <a:ea typeface="MS PGothic" charset="0"/>
              </a:rPr>
              <a:t>cutanée</a:t>
            </a:r>
            <a:r>
              <a:rPr lang="en-CA" sz="1000" baseline="0" dirty="0" smtClean="0">
                <a:ea typeface="MS PGothic" charset="0"/>
              </a:rPr>
              <a:t> </a:t>
            </a:r>
            <a:r>
              <a:rPr lang="en-CA" sz="1000" baseline="0" dirty="0" err="1" smtClean="0">
                <a:ea typeface="MS PGothic" charset="0"/>
              </a:rPr>
              <a:t>provient</a:t>
            </a:r>
            <a:r>
              <a:rPr lang="en-CA" sz="1000" baseline="0" dirty="0" smtClean="0">
                <a:ea typeface="MS PGothic" charset="0"/>
              </a:rPr>
              <a:t> la </a:t>
            </a:r>
            <a:r>
              <a:rPr lang="en-CA" sz="1000" baseline="0" dirty="0" err="1" smtClean="0">
                <a:ea typeface="MS PGothic" charset="0"/>
              </a:rPr>
              <a:t>douleur</a:t>
            </a:r>
            <a:r>
              <a:rPr lang="en-CA" sz="1000" baseline="0" dirty="0" smtClean="0">
                <a:ea typeface="MS PGothic" charset="0"/>
              </a:rPr>
              <a:t>. </a:t>
            </a:r>
            <a:r>
              <a:rPr lang="en-CA" sz="1000" baseline="0" smtClean="0">
                <a:ea typeface="MS PGothic" charset="0"/>
              </a:rPr>
              <a:t>ATLAS </a:t>
            </a:r>
            <a:r>
              <a:rPr lang="en-CA" sz="1000" baseline="0" dirty="0" smtClean="0">
                <a:ea typeface="MS PGothic" charset="0"/>
              </a:rPr>
              <a:t>Le site </a:t>
            </a:r>
            <a:r>
              <a:rPr lang="en-CA" sz="1000" baseline="0" dirty="0" err="1" smtClean="0">
                <a:ea typeface="MS PGothic" charset="0"/>
              </a:rPr>
              <a:t>choisi</a:t>
            </a:r>
            <a:r>
              <a:rPr lang="en-CA" sz="1000" baseline="0" dirty="0" smtClean="0">
                <a:ea typeface="MS PGothic" charset="0"/>
              </a:rPr>
              <a:t> pour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stimulé</a:t>
            </a:r>
            <a:r>
              <a:rPr lang="en-CA" sz="1000" baseline="0" dirty="0" smtClean="0">
                <a:ea typeface="MS PGothic" charset="0"/>
              </a:rPr>
              <a:t> sera proximal </a:t>
            </a:r>
            <a:r>
              <a:rPr lang="en-CA" sz="1000" baseline="0" dirty="0" err="1" smtClean="0">
                <a:ea typeface="MS PGothic" charset="0"/>
              </a:rPr>
              <a:t>sur</a:t>
            </a:r>
            <a:r>
              <a:rPr lang="en-CA" sz="1000" baseline="0" dirty="0" smtClean="0">
                <a:ea typeface="MS PGothic" charset="0"/>
              </a:rPr>
              <a:t> la </a:t>
            </a:r>
            <a:r>
              <a:rPr lang="en-CA" sz="1000" baseline="0" dirty="0" err="1" smtClean="0">
                <a:ea typeface="MS PGothic" charset="0"/>
              </a:rPr>
              <a:t>même</a:t>
            </a:r>
            <a:r>
              <a:rPr lang="en-CA" sz="1000" baseline="0" dirty="0" smtClean="0">
                <a:ea typeface="MS PGothic" charset="0"/>
              </a:rPr>
              <a:t> dermatome, </a:t>
            </a:r>
            <a:r>
              <a:rPr lang="en-CA" sz="1000" baseline="0" dirty="0" err="1" smtClean="0">
                <a:ea typeface="MS PGothic" charset="0"/>
              </a:rPr>
              <a:t>mais</a:t>
            </a:r>
            <a:r>
              <a:rPr lang="en-CA" sz="1000" baseline="0" dirty="0" smtClean="0">
                <a:ea typeface="MS PGothic" charset="0"/>
              </a:rPr>
              <a:t> </a:t>
            </a:r>
            <a:r>
              <a:rPr lang="en-CA" sz="1000" baseline="0" dirty="0" err="1" smtClean="0">
                <a:ea typeface="MS PGothic" charset="0"/>
              </a:rPr>
              <a:t>seulement</a:t>
            </a:r>
            <a:r>
              <a:rPr lang="en-CA" sz="1000" baseline="0" dirty="0" smtClean="0">
                <a:ea typeface="MS PGothic" charset="0"/>
              </a:rPr>
              <a:t> </a:t>
            </a:r>
            <a:r>
              <a:rPr lang="en-CA" sz="1000" baseline="0" dirty="0" err="1" smtClean="0">
                <a:ea typeface="MS PGothic" charset="0"/>
              </a:rPr>
              <a:t>si</a:t>
            </a:r>
            <a:r>
              <a:rPr lang="en-CA" sz="1000" baseline="0" dirty="0" smtClean="0">
                <a:ea typeface="MS PGothic" charset="0"/>
              </a:rPr>
              <a:t> le touché </a:t>
            </a:r>
            <a:r>
              <a:rPr lang="en-CA" sz="1000" baseline="0" dirty="0" err="1" smtClean="0">
                <a:ea typeface="MS PGothic" charset="0"/>
              </a:rPr>
              <a:t>est</a:t>
            </a:r>
            <a:r>
              <a:rPr lang="en-CA" sz="1000" baseline="0" dirty="0" smtClean="0">
                <a:ea typeface="MS PGothic" charset="0"/>
              </a:rPr>
              <a:t> confortable </a:t>
            </a:r>
            <a:r>
              <a:rPr lang="en-CA" sz="1000" baseline="0" dirty="0" err="1" smtClean="0">
                <a:ea typeface="MS PGothic" charset="0"/>
              </a:rPr>
              <a:t>sinon</a:t>
            </a:r>
            <a:r>
              <a:rPr lang="en-CA" sz="1000" baseline="0" dirty="0" smtClean="0">
                <a:ea typeface="MS PGothic" charset="0"/>
              </a:rPr>
              <a:t> un dermatome plus en proximal sera </a:t>
            </a:r>
            <a:r>
              <a:rPr lang="en-CA" sz="1000" baseline="0" dirty="0" err="1" smtClean="0">
                <a:ea typeface="MS PGothic" charset="0"/>
              </a:rPr>
              <a:t>choisi</a:t>
            </a:r>
            <a:r>
              <a:rPr lang="en-CA" sz="1000" baseline="0" dirty="0" smtClean="0">
                <a:ea typeface="MS PGothic" charset="0"/>
              </a:rPr>
              <a:t>.</a:t>
            </a:r>
            <a:r>
              <a:rPr lang="en-CA" sz="1000" dirty="0" smtClean="0">
                <a:ea typeface="MS PGothic" charset="0"/>
              </a:rPr>
              <a:t> </a:t>
            </a:r>
            <a:r>
              <a:rPr lang="en-CA" sz="1000" baseline="0" dirty="0" smtClean="0">
                <a:ea typeface="MS PGothic" charset="0"/>
              </a:rPr>
              <a:t> La stimulation </a:t>
            </a:r>
            <a:r>
              <a:rPr lang="en-CA" sz="1000" baseline="0" dirty="0" err="1" smtClean="0">
                <a:ea typeface="MS PGothic" charset="0"/>
              </a:rPr>
              <a:t>consiste</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se </a:t>
            </a:r>
            <a:r>
              <a:rPr lang="en-CA" sz="1000" baseline="0" dirty="0" err="1" smtClean="0">
                <a:ea typeface="MS PGothic" charset="0"/>
              </a:rPr>
              <a:t>frotter</a:t>
            </a:r>
            <a:r>
              <a:rPr lang="en-CA" sz="1000" baseline="0" dirty="0" smtClean="0">
                <a:ea typeface="MS PGothic" charset="0"/>
              </a:rPr>
              <a:t> 8 </a:t>
            </a:r>
            <a:r>
              <a:rPr lang="en-CA" sz="1000" baseline="0" dirty="0" err="1" smtClean="0">
                <a:ea typeface="MS PGothic" charset="0"/>
              </a:rPr>
              <a:t>fois</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minute par jour </a:t>
            </a:r>
            <a:r>
              <a:rPr lang="en-CA" sz="1000" baseline="0" dirty="0" err="1" smtClean="0">
                <a:ea typeface="MS PGothic" charset="0"/>
              </a:rPr>
              <a:t>sur</a:t>
            </a:r>
            <a:r>
              <a:rPr lang="en-CA" sz="1000" baseline="0" dirty="0" smtClean="0">
                <a:ea typeface="MS PGothic" charset="0"/>
              </a:rPr>
              <a:t> la zone en proximal avec </a:t>
            </a:r>
            <a:r>
              <a:rPr lang="en-CA" sz="1000" baseline="0" dirty="0" err="1" smtClean="0">
                <a:ea typeface="MS PGothic" charset="0"/>
              </a:rPr>
              <a:t>une</a:t>
            </a:r>
            <a:r>
              <a:rPr lang="en-CA" sz="1000" baseline="0" dirty="0" smtClean="0">
                <a:ea typeface="MS PGothic" charset="0"/>
              </a:rPr>
              <a:t> texture </a:t>
            </a:r>
            <a:r>
              <a:rPr lang="en-CA" sz="1000" baseline="0" dirty="0" err="1" smtClean="0">
                <a:ea typeface="MS PGothic" charset="0"/>
              </a:rPr>
              <a:t>douce</a:t>
            </a:r>
            <a:r>
              <a:rPr lang="en-CA" sz="1000" baseline="0" dirty="0" smtClean="0">
                <a:ea typeface="MS PGothic" charset="0"/>
              </a:rPr>
              <a:t>.</a:t>
            </a:r>
            <a:endParaRPr lang="en-CA" sz="1000" dirty="0">
              <a:ea typeface="MS PGothic" charset="0"/>
            </a:endParaRPr>
          </a:p>
          <a:p>
            <a:pPr>
              <a:defRPr/>
            </a:pPr>
            <a:r>
              <a:rPr lang="en-CA" sz="1000" dirty="0" smtClean="0">
                <a:ea typeface="MS PGothic" charset="0"/>
              </a:rPr>
              <a:t>Le </a:t>
            </a:r>
            <a:r>
              <a:rPr lang="en-CA" sz="1000" dirty="0" err="1" smtClean="0">
                <a:ea typeface="MS PGothic" charset="0"/>
              </a:rPr>
              <a:t>principe</a:t>
            </a:r>
            <a:r>
              <a:rPr lang="en-CA" sz="1000" dirty="0" smtClean="0">
                <a:ea typeface="MS PGothic" charset="0"/>
              </a:rPr>
              <a:t> de </a:t>
            </a:r>
            <a:r>
              <a:rPr lang="en-CA" sz="1000" dirty="0" err="1" smtClean="0">
                <a:ea typeface="MS PGothic" charset="0"/>
              </a:rPr>
              <a:t>cette</a:t>
            </a:r>
            <a:r>
              <a:rPr lang="en-CA" sz="1000" dirty="0" smtClean="0">
                <a:ea typeface="MS PGothic" charset="0"/>
              </a:rPr>
              <a:t> </a:t>
            </a:r>
            <a:r>
              <a:rPr lang="en-CA" sz="1000" dirty="0" err="1" smtClean="0">
                <a:ea typeface="MS PGothic" charset="0"/>
              </a:rPr>
              <a:t>contre</a:t>
            </a:r>
            <a:r>
              <a:rPr lang="en-CA" sz="1000" dirty="0" smtClean="0">
                <a:ea typeface="MS PGothic" charset="0"/>
              </a:rPr>
              <a:t> stimulation en proximal</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que</a:t>
            </a:r>
            <a:r>
              <a:rPr lang="en-CA" sz="1000" baseline="0" dirty="0" smtClean="0">
                <a:ea typeface="MS PGothic" charset="0"/>
              </a:rPr>
              <a:t> le </a:t>
            </a:r>
            <a:r>
              <a:rPr lang="en-CA" sz="1000" baseline="0" dirty="0" err="1" smtClean="0">
                <a:ea typeface="MS PGothic" charset="0"/>
              </a:rPr>
              <a:t>système</a:t>
            </a:r>
            <a:r>
              <a:rPr lang="en-CA" sz="1000" baseline="0" dirty="0" smtClean="0">
                <a:ea typeface="MS PGothic" charset="0"/>
              </a:rPr>
              <a:t> </a:t>
            </a:r>
            <a:r>
              <a:rPr lang="en-CA" sz="1000" baseline="0" dirty="0" err="1" smtClean="0">
                <a:ea typeface="MS PGothic" charset="0"/>
              </a:rPr>
              <a:t>nerveux</a:t>
            </a:r>
            <a:r>
              <a:rPr lang="en-CA" sz="1000" baseline="0" dirty="0" smtClean="0">
                <a:ea typeface="MS PGothic" charset="0"/>
              </a:rPr>
              <a:t> central a </a:t>
            </a:r>
            <a:r>
              <a:rPr lang="en-CA" sz="1000" baseline="0" dirty="0" err="1" smtClean="0">
                <a:ea typeface="MS PGothic" charset="0"/>
              </a:rPr>
              <a:t>appris</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a:t>
            </a:r>
            <a:r>
              <a:rPr lang="en-CA" sz="1000" baseline="0" dirty="0" err="1" smtClean="0">
                <a:ea typeface="MS PGothic" charset="0"/>
              </a:rPr>
              <a:t>répondre</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a:t>
            </a:r>
            <a:r>
              <a:rPr lang="en-CA" sz="1000" baseline="0" dirty="0" err="1" smtClean="0">
                <a:ea typeface="MS PGothic" charset="0"/>
              </a:rPr>
              <a:t>tous</a:t>
            </a:r>
            <a:r>
              <a:rPr lang="en-CA" sz="1000" baseline="0" dirty="0" smtClean="0">
                <a:ea typeface="MS PGothic" charset="0"/>
              </a:rPr>
              <a:t> les stimuli </a:t>
            </a:r>
            <a:r>
              <a:rPr lang="en-CA" sz="1000" baseline="0" dirty="0" err="1" smtClean="0">
                <a:ea typeface="MS PGothic" charset="0"/>
              </a:rPr>
              <a:t>sur</a:t>
            </a:r>
            <a:r>
              <a:rPr lang="en-CA" sz="1000" baseline="0" dirty="0" smtClean="0">
                <a:ea typeface="MS PGothic" charset="0"/>
              </a:rPr>
              <a:t> </a:t>
            </a:r>
            <a:r>
              <a:rPr lang="en-CA" sz="1000" baseline="0" dirty="0" err="1" smtClean="0">
                <a:ea typeface="MS PGothic" charset="0"/>
              </a:rPr>
              <a:t>cette</a:t>
            </a:r>
            <a:r>
              <a:rPr lang="en-CA" sz="1000" baseline="0" dirty="0" smtClean="0">
                <a:ea typeface="MS PGothic" charset="0"/>
              </a:rPr>
              <a:t> region de la </a:t>
            </a:r>
            <a:r>
              <a:rPr lang="en-CA" sz="1000" baseline="0" dirty="0" err="1" smtClean="0">
                <a:ea typeface="MS PGothic" charset="0"/>
              </a:rPr>
              <a:t>même</a:t>
            </a:r>
            <a:r>
              <a:rPr lang="en-CA" sz="1000" baseline="0" dirty="0" smtClean="0">
                <a:ea typeface="MS PGothic" charset="0"/>
              </a:rPr>
              <a:t> </a:t>
            </a:r>
            <a:r>
              <a:rPr lang="en-CA" sz="1000" baseline="0" dirty="0" err="1" smtClean="0">
                <a:ea typeface="MS PGothic" charset="0"/>
              </a:rPr>
              <a:t>manière</a:t>
            </a:r>
            <a:r>
              <a:rPr lang="en-CA" sz="1000" baseline="0" dirty="0" smtClean="0">
                <a:ea typeface="MS PGothic" charset="0"/>
              </a:rPr>
              <a:t> </a:t>
            </a:r>
            <a:r>
              <a:rPr lang="en-CA" sz="1000" baseline="0" dirty="0" err="1" smtClean="0">
                <a:ea typeface="MS PGothic" charset="0"/>
              </a:rPr>
              <a:t>c’est</a:t>
            </a:r>
            <a:r>
              <a:rPr lang="en-CA" sz="1000" baseline="0" dirty="0" smtClean="0">
                <a:ea typeface="MS PGothic" charset="0"/>
              </a:rPr>
              <a:t> </a:t>
            </a:r>
            <a:r>
              <a:rPr lang="en-CA" sz="1000" baseline="0" dirty="0" err="1" smtClean="0">
                <a:ea typeface="MS PGothic" charset="0"/>
              </a:rPr>
              <a:t>à</a:t>
            </a:r>
            <a:r>
              <a:rPr lang="en-CA" sz="1000" baseline="0" dirty="0" smtClean="0">
                <a:ea typeface="MS PGothic" charset="0"/>
              </a:rPr>
              <a:t> dire par la </a:t>
            </a:r>
            <a:r>
              <a:rPr lang="en-CA" sz="1000" baseline="0" dirty="0" err="1" smtClean="0">
                <a:ea typeface="MS PGothic" charset="0"/>
              </a:rPr>
              <a:t>douleur</a:t>
            </a:r>
            <a:r>
              <a:rPr lang="en-CA" sz="1000" baseline="0" dirty="0" smtClean="0">
                <a:ea typeface="MS PGothic" charset="0"/>
              </a:rPr>
              <a:t>. En </a:t>
            </a:r>
            <a:r>
              <a:rPr lang="en-CA" sz="1000" baseline="0" dirty="0" err="1" smtClean="0">
                <a:ea typeface="MS PGothic" charset="0"/>
              </a:rPr>
              <a:t>offrant</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stimulation </a:t>
            </a:r>
            <a:r>
              <a:rPr lang="en-CA" sz="1000" baseline="0" dirty="0" err="1" smtClean="0">
                <a:ea typeface="MS PGothic" charset="0"/>
              </a:rPr>
              <a:t>sur</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a:t>
            </a:r>
            <a:r>
              <a:rPr lang="en-CA" sz="1000" baseline="0" dirty="0" err="1" smtClean="0">
                <a:ea typeface="MS PGothic" charset="0"/>
              </a:rPr>
              <a:t>région</a:t>
            </a:r>
            <a:r>
              <a:rPr lang="en-CA" sz="1000" baseline="0" dirty="0" smtClean="0">
                <a:ea typeface="MS PGothic" charset="0"/>
              </a:rPr>
              <a:t> proximal , </a:t>
            </a:r>
            <a:r>
              <a:rPr lang="en-CA" sz="1000" baseline="0" dirty="0" err="1" smtClean="0">
                <a:ea typeface="MS PGothic" charset="0"/>
              </a:rPr>
              <a:t>mais</a:t>
            </a:r>
            <a:r>
              <a:rPr lang="en-CA" sz="1000" baseline="0" dirty="0" smtClean="0">
                <a:ea typeface="MS PGothic" charset="0"/>
              </a:rPr>
              <a:t> </a:t>
            </a:r>
            <a:r>
              <a:rPr lang="en-CA" sz="1000" baseline="0" dirty="0" err="1" smtClean="0">
                <a:ea typeface="MS PGothic" charset="0"/>
              </a:rPr>
              <a:t>normale</a:t>
            </a:r>
            <a:r>
              <a:rPr lang="en-CA" sz="1000" baseline="0" dirty="0" smtClean="0">
                <a:ea typeface="MS PGothic" charset="0"/>
              </a:rPr>
              <a:t>, le </a:t>
            </a:r>
            <a:r>
              <a:rPr lang="en-CA" sz="1000" baseline="0" dirty="0" err="1" smtClean="0">
                <a:ea typeface="MS PGothic" charset="0"/>
              </a:rPr>
              <a:t>cerveau</a:t>
            </a:r>
            <a:r>
              <a:rPr lang="en-CA" sz="1000" baseline="0" dirty="0" smtClean="0">
                <a:ea typeface="MS PGothic" charset="0"/>
              </a:rPr>
              <a:t> </a:t>
            </a:r>
            <a:r>
              <a:rPr lang="en-CA" sz="1000" baseline="0" dirty="0" err="1" smtClean="0">
                <a:ea typeface="MS PGothic" charset="0"/>
              </a:rPr>
              <a:t>réapprend</a:t>
            </a:r>
            <a:r>
              <a:rPr lang="en-CA" sz="1000" baseline="0" dirty="0" smtClean="0">
                <a:ea typeface="MS PGothic" charset="0"/>
              </a:rPr>
              <a:t> </a:t>
            </a:r>
            <a:r>
              <a:rPr lang="en-CA" sz="1000" baseline="0" dirty="0" err="1" smtClean="0">
                <a:ea typeface="MS PGothic" charset="0"/>
              </a:rPr>
              <a:t>que</a:t>
            </a:r>
            <a:r>
              <a:rPr lang="en-CA" sz="1000" baseline="0" dirty="0" smtClean="0">
                <a:ea typeface="MS PGothic" charset="0"/>
              </a:rPr>
              <a:t> les stimuli ne </a:t>
            </a:r>
            <a:r>
              <a:rPr lang="en-CA" sz="1000" baseline="0" dirty="0" err="1" smtClean="0">
                <a:ea typeface="MS PGothic" charset="0"/>
              </a:rPr>
              <a:t>sont</a:t>
            </a:r>
            <a:r>
              <a:rPr lang="en-CA" sz="1000" baseline="0" dirty="0" smtClean="0">
                <a:ea typeface="MS PGothic" charset="0"/>
              </a:rPr>
              <a:t> pas </a:t>
            </a:r>
            <a:r>
              <a:rPr lang="en-CA" sz="1000" baseline="0" dirty="0" err="1" smtClean="0">
                <a:ea typeface="MS PGothic" charset="0"/>
              </a:rPr>
              <a:t>tous</a:t>
            </a:r>
            <a:r>
              <a:rPr lang="en-CA" sz="1000" baseline="0" dirty="0" smtClean="0">
                <a:ea typeface="MS PGothic" charset="0"/>
              </a:rPr>
              <a:t> </a:t>
            </a:r>
            <a:r>
              <a:rPr lang="en-CA" sz="1000" baseline="0" dirty="0" err="1" smtClean="0">
                <a:ea typeface="MS PGothic" charset="0"/>
              </a:rPr>
              <a:t>douleureux</a:t>
            </a:r>
            <a:r>
              <a:rPr lang="en-CA" sz="1000" baseline="0" dirty="0" smtClean="0">
                <a:ea typeface="MS PGothic" charset="0"/>
              </a:rPr>
              <a:t> et </a:t>
            </a:r>
            <a:r>
              <a:rPr lang="en-CA" sz="1000" baseline="0" dirty="0" err="1" smtClean="0">
                <a:ea typeface="MS PGothic" charset="0"/>
              </a:rPr>
              <a:t>ainsi</a:t>
            </a:r>
            <a:r>
              <a:rPr lang="en-CA" sz="1000" baseline="0" dirty="0" smtClean="0">
                <a:ea typeface="MS PGothic" charset="0"/>
              </a:rPr>
              <a:t> </a:t>
            </a:r>
            <a:r>
              <a:rPr lang="en-CA" sz="1000" baseline="0" dirty="0" err="1" smtClean="0">
                <a:ea typeface="MS PGothic" charset="0"/>
              </a:rPr>
              <a:t>réduit</a:t>
            </a:r>
            <a:r>
              <a:rPr lang="en-CA" sz="1000" baseline="0" dirty="0" smtClean="0">
                <a:ea typeface="MS PGothic" charset="0"/>
              </a:rPr>
              <a:t> </a:t>
            </a:r>
            <a:r>
              <a:rPr lang="en-CA" sz="1000" baseline="0" dirty="0" err="1" smtClean="0">
                <a:ea typeface="MS PGothic" charset="0"/>
              </a:rPr>
              <a:t>ou</a:t>
            </a:r>
            <a:r>
              <a:rPr lang="en-CA" sz="1000" baseline="0" dirty="0" smtClean="0">
                <a:ea typeface="MS PGothic" charset="0"/>
              </a:rPr>
              <a:t> </a:t>
            </a:r>
            <a:r>
              <a:rPr lang="en-CA" sz="1000" baseline="0" dirty="0" err="1" smtClean="0">
                <a:ea typeface="MS PGothic" charset="0"/>
              </a:rPr>
              <a:t>élimine</a:t>
            </a:r>
            <a:r>
              <a:rPr lang="en-CA" sz="1000" baseline="0" dirty="0" smtClean="0">
                <a:ea typeface="MS PGothic" charset="0"/>
              </a:rPr>
              <a:t> </a:t>
            </a:r>
            <a:r>
              <a:rPr lang="en-CA" sz="1000" baseline="0" dirty="0" err="1" smtClean="0">
                <a:ea typeface="MS PGothic" charset="0"/>
              </a:rPr>
              <a:t>sa</a:t>
            </a:r>
            <a:r>
              <a:rPr lang="en-CA" sz="1000" baseline="0" dirty="0" smtClean="0">
                <a:ea typeface="MS PGothic" charset="0"/>
              </a:rPr>
              <a:t> </a:t>
            </a:r>
            <a:r>
              <a:rPr lang="en-CA" sz="1000" baseline="0" dirty="0" err="1" smtClean="0">
                <a:ea typeface="MS PGothic" charset="0"/>
              </a:rPr>
              <a:t>réponse</a:t>
            </a:r>
            <a:r>
              <a:rPr lang="en-CA" sz="1000" baseline="0" dirty="0" smtClean="0">
                <a:ea typeface="MS PGothic" charset="0"/>
              </a:rPr>
              <a:t> </a:t>
            </a:r>
            <a:r>
              <a:rPr lang="en-CA" sz="1000" baseline="0" dirty="0" err="1" smtClean="0">
                <a:ea typeface="MS PGothic" charset="0"/>
              </a:rPr>
              <a:t>automatique</a:t>
            </a:r>
            <a:r>
              <a:rPr lang="en-CA" sz="1000" baseline="0" dirty="0" smtClean="0">
                <a:ea typeface="MS PGothic" charset="0"/>
              </a:rPr>
              <a:t> </a:t>
            </a:r>
            <a:r>
              <a:rPr lang="en-CA" sz="1000" baseline="0" dirty="0" err="1" smtClean="0">
                <a:ea typeface="MS PGothic" charset="0"/>
              </a:rPr>
              <a:t>d’interpréter</a:t>
            </a:r>
            <a:r>
              <a:rPr lang="en-CA" sz="1000" baseline="0" dirty="0" smtClean="0">
                <a:ea typeface="MS PGothic" charset="0"/>
              </a:rPr>
              <a:t> </a:t>
            </a:r>
            <a:r>
              <a:rPr lang="en-CA" sz="1000" baseline="0" dirty="0" err="1" smtClean="0">
                <a:ea typeface="MS PGothic" charset="0"/>
              </a:rPr>
              <a:t>toutes</a:t>
            </a:r>
            <a:r>
              <a:rPr lang="en-CA" sz="1000" baseline="0" dirty="0" smtClean="0">
                <a:ea typeface="MS PGothic" charset="0"/>
              </a:rPr>
              <a:t> les stimulations </a:t>
            </a:r>
            <a:r>
              <a:rPr lang="en-CA" sz="1000" baseline="0" dirty="0" err="1" smtClean="0">
                <a:ea typeface="MS PGothic" charset="0"/>
              </a:rPr>
              <a:t>mécaniques</a:t>
            </a:r>
            <a:r>
              <a:rPr lang="en-CA" sz="1000" baseline="0" dirty="0" smtClean="0">
                <a:ea typeface="MS PGothic" charset="0"/>
              </a:rPr>
              <a:t> de la </a:t>
            </a:r>
            <a:r>
              <a:rPr lang="en-CA" sz="1000" baseline="0" dirty="0" err="1" smtClean="0">
                <a:ea typeface="MS PGothic" charset="0"/>
              </a:rPr>
              <a:t>même</a:t>
            </a:r>
            <a:r>
              <a:rPr lang="en-CA" sz="1000" baseline="0" dirty="0" smtClean="0">
                <a:ea typeface="MS PGothic" charset="0"/>
              </a:rPr>
              <a:t> </a:t>
            </a:r>
            <a:r>
              <a:rPr lang="en-CA" sz="1000" baseline="0" dirty="0" err="1" smtClean="0">
                <a:ea typeface="MS PGothic" charset="0"/>
              </a:rPr>
              <a:t>façon</a:t>
            </a:r>
            <a:r>
              <a:rPr lang="en-CA" sz="1000" baseline="0" dirty="0" smtClean="0">
                <a:ea typeface="MS PGothic" charset="0"/>
              </a:rPr>
              <a:t>. </a:t>
            </a:r>
          </a:p>
          <a:p>
            <a:pPr>
              <a:defRPr/>
            </a:pPr>
            <a:endParaRPr lang="en-CA" sz="1000" baseline="0" dirty="0" smtClean="0">
              <a:ea typeface="MS PGothic" charset="0"/>
            </a:endParaRPr>
          </a:p>
          <a:p>
            <a:pPr>
              <a:defRPr/>
            </a:pPr>
            <a:r>
              <a:rPr lang="en-CA" sz="1000" baseline="0" dirty="0" smtClean="0">
                <a:ea typeface="MS PGothic" charset="0"/>
              </a:rPr>
              <a:t>Suite aux </a:t>
            </a:r>
            <a:r>
              <a:rPr lang="en-CA" sz="1000" baseline="0" dirty="0" err="1" smtClean="0">
                <a:ea typeface="MS PGothic" charset="0"/>
              </a:rPr>
              <a:t>traitements</a:t>
            </a:r>
            <a:r>
              <a:rPr lang="en-CA" sz="1000" baseline="0" dirty="0" smtClean="0">
                <a:ea typeface="MS PGothic" charset="0"/>
              </a:rPr>
              <a:t> </a:t>
            </a:r>
            <a:r>
              <a:rPr lang="en-CA" sz="1000" baseline="0" dirty="0" err="1" smtClean="0">
                <a:ea typeface="MS PGothic" charset="0"/>
              </a:rPr>
              <a:t>ce</a:t>
            </a:r>
            <a:r>
              <a:rPr lang="en-CA" sz="1000" baseline="0" dirty="0" smtClean="0">
                <a:ea typeface="MS PGothic" charset="0"/>
              </a:rPr>
              <a:t> qui </a:t>
            </a:r>
            <a:r>
              <a:rPr lang="en-CA" sz="1000" baseline="0" dirty="0" err="1" smtClean="0">
                <a:ea typeface="MS PGothic" charset="0"/>
              </a:rPr>
              <a:t>devrait</a:t>
            </a:r>
            <a:r>
              <a:rPr lang="en-CA" sz="1000" baseline="0" dirty="0" smtClean="0">
                <a:ea typeface="MS PGothic" charset="0"/>
              </a:rPr>
              <a:t> </a:t>
            </a:r>
            <a:r>
              <a:rPr lang="en-CA" sz="1000" baseline="0" dirty="0" err="1" smtClean="0">
                <a:ea typeface="MS PGothic" charset="0"/>
              </a:rPr>
              <a:t>être</a:t>
            </a:r>
            <a:r>
              <a:rPr lang="en-CA" sz="1000" baseline="0" dirty="0" smtClean="0">
                <a:ea typeface="MS PGothic" charset="0"/>
              </a:rPr>
              <a:t> </a:t>
            </a:r>
            <a:r>
              <a:rPr lang="en-CA" sz="1000" baseline="0" dirty="0" err="1" smtClean="0">
                <a:ea typeface="MS PGothic" charset="0"/>
              </a:rPr>
              <a:t>observé</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diminution de la zone </a:t>
            </a:r>
            <a:r>
              <a:rPr lang="en-CA" sz="1000" baseline="0" dirty="0" err="1" smtClean="0">
                <a:ea typeface="MS PGothic" charset="0"/>
              </a:rPr>
              <a:t>allodynique</a:t>
            </a:r>
            <a:r>
              <a:rPr lang="en-CA" sz="1000" baseline="0" dirty="0" smtClean="0">
                <a:ea typeface="MS PGothic" charset="0"/>
              </a:rPr>
              <a:t> </a:t>
            </a:r>
            <a:r>
              <a:rPr lang="en-CA" sz="1000" baseline="0" dirty="0" err="1" smtClean="0">
                <a:ea typeface="MS PGothic" charset="0"/>
              </a:rPr>
              <a:t>ainsi</a:t>
            </a:r>
            <a:r>
              <a:rPr lang="en-CA" sz="1000" baseline="0" dirty="0" smtClean="0">
                <a:ea typeface="MS PGothic" charset="0"/>
              </a:rPr>
              <a:t> </a:t>
            </a:r>
            <a:r>
              <a:rPr lang="en-CA" sz="1000" baseline="0" dirty="0" err="1" smtClean="0">
                <a:ea typeface="MS PGothic" charset="0"/>
              </a:rPr>
              <a:t>qu’une</a:t>
            </a:r>
            <a:r>
              <a:rPr lang="en-CA" sz="1000" baseline="0" dirty="0" smtClean="0">
                <a:ea typeface="MS PGothic" charset="0"/>
              </a:rPr>
              <a:t> </a:t>
            </a:r>
            <a:r>
              <a:rPr lang="en-CA" sz="1000" baseline="0" dirty="0" err="1" smtClean="0">
                <a:ea typeface="MS PGothic" charset="0"/>
              </a:rPr>
              <a:t>évolution</a:t>
            </a:r>
            <a:r>
              <a:rPr lang="en-CA" sz="1000" baseline="0" dirty="0" smtClean="0">
                <a:ea typeface="MS PGothic" charset="0"/>
              </a:rPr>
              <a:t> </a:t>
            </a:r>
            <a:r>
              <a:rPr lang="en-CA" sz="1000" baseline="0" dirty="0" err="1" smtClean="0">
                <a:ea typeface="MS PGothic" charset="0"/>
              </a:rPr>
              <a:t>dans</a:t>
            </a:r>
            <a:r>
              <a:rPr lang="en-CA" sz="1000" baseline="0" dirty="0" smtClean="0">
                <a:ea typeface="MS PGothic" charset="0"/>
              </a:rPr>
              <a:t> les </a:t>
            </a:r>
            <a:r>
              <a:rPr lang="en-CA" sz="1000" baseline="0" dirty="0" err="1" smtClean="0">
                <a:ea typeface="MS PGothic" charset="0"/>
              </a:rPr>
              <a:t>couleur</a:t>
            </a:r>
            <a:r>
              <a:rPr lang="en-CA" sz="1000" baseline="0" dirty="0" smtClean="0">
                <a:ea typeface="MS PGothic" charset="0"/>
              </a:rPr>
              <a:t> de </a:t>
            </a:r>
            <a:r>
              <a:rPr lang="en-CA" sz="1000" baseline="0" dirty="0" err="1" smtClean="0">
                <a:ea typeface="MS PGothic" charset="0"/>
              </a:rPr>
              <a:t>l’arc</a:t>
            </a:r>
            <a:r>
              <a:rPr lang="en-CA" sz="1000" baseline="0" dirty="0" smtClean="0">
                <a:ea typeface="MS PGothic" charset="0"/>
              </a:rPr>
              <a:t>-en-</a:t>
            </a:r>
            <a:r>
              <a:rPr lang="en-CA" sz="1000" baseline="0" dirty="0" err="1" smtClean="0">
                <a:ea typeface="MS PGothic" charset="0"/>
              </a:rPr>
              <a:t>ciel</a:t>
            </a:r>
            <a:endParaRPr lang="en-CA" sz="1000" baseline="0" dirty="0" smtClean="0">
              <a:ea typeface="MS PGothic" charset="0"/>
            </a:endParaRPr>
          </a:p>
          <a:p>
            <a:pPr>
              <a:defRPr/>
            </a:pPr>
            <a:r>
              <a:rPr lang="en-CA" sz="1000" baseline="0" dirty="0" smtClean="0">
                <a:ea typeface="MS PGothic" charset="0"/>
              </a:rPr>
              <a:t>Le temps pour </a:t>
            </a:r>
            <a:r>
              <a:rPr lang="en-CA" sz="1000" baseline="0" dirty="0" err="1" smtClean="0">
                <a:ea typeface="MS PGothic" charset="0"/>
              </a:rPr>
              <a:t>éliminer</a:t>
            </a:r>
            <a:r>
              <a:rPr lang="en-CA" sz="1000" baseline="0" dirty="0" smtClean="0">
                <a:ea typeface="MS PGothic" charset="0"/>
              </a:rPr>
              <a:t> </a:t>
            </a:r>
            <a:r>
              <a:rPr lang="en-CA" sz="1000" baseline="0" dirty="0" err="1" smtClean="0">
                <a:ea typeface="MS PGothic" charset="0"/>
              </a:rPr>
              <a:t>une</a:t>
            </a:r>
            <a:r>
              <a:rPr lang="en-CA" sz="1000" baseline="0" dirty="0" smtClean="0">
                <a:ea typeface="MS PGothic" charset="0"/>
              </a:rPr>
              <a:t> </a:t>
            </a:r>
            <a:r>
              <a:rPr lang="en-CA" sz="1000" baseline="0" dirty="0" err="1" smtClean="0">
                <a:ea typeface="MS PGothic" charset="0"/>
              </a:rPr>
              <a:t>couleur</a:t>
            </a:r>
            <a:r>
              <a:rPr lang="en-CA" sz="1000" baseline="0" dirty="0" smtClean="0">
                <a:ea typeface="MS PGothic" charset="0"/>
              </a:rPr>
              <a:t> de </a:t>
            </a:r>
            <a:r>
              <a:rPr lang="en-CA" sz="1000" baseline="0" dirty="0" err="1" smtClean="0">
                <a:ea typeface="MS PGothic" charset="0"/>
              </a:rPr>
              <a:t>l’arc</a:t>
            </a:r>
            <a:r>
              <a:rPr lang="en-CA" sz="1000" baseline="0" dirty="0" smtClean="0">
                <a:ea typeface="MS PGothic" charset="0"/>
              </a:rPr>
              <a:t>-en-</a:t>
            </a:r>
            <a:r>
              <a:rPr lang="en-CA" sz="1000" baseline="0" dirty="0" err="1" smtClean="0">
                <a:ea typeface="MS PGothic" charset="0"/>
              </a:rPr>
              <a:t>ciel</a:t>
            </a:r>
            <a:r>
              <a:rPr lang="en-CA" sz="1000" baseline="0" dirty="0" smtClean="0">
                <a:ea typeface="MS PGothic" charset="0"/>
              </a:rPr>
              <a:t> </a:t>
            </a:r>
            <a:r>
              <a:rPr lang="en-CA" sz="1000" baseline="0" dirty="0" err="1" smtClean="0">
                <a:ea typeface="MS PGothic" charset="0"/>
              </a:rPr>
              <a:t>est</a:t>
            </a:r>
            <a:r>
              <a:rPr lang="en-CA" sz="1000" baseline="0" dirty="0" smtClean="0">
                <a:ea typeface="MS PGothic" charset="0"/>
              </a:rPr>
              <a:t> </a:t>
            </a:r>
            <a:r>
              <a:rPr lang="en-CA" sz="1000" baseline="0" dirty="0" err="1" smtClean="0">
                <a:ea typeface="MS PGothic" charset="0"/>
              </a:rPr>
              <a:t>d’environ</a:t>
            </a:r>
            <a:r>
              <a:rPr lang="en-CA" sz="1000" baseline="0" dirty="0" smtClean="0">
                <a:ea typeface="MS PGothic" charset="0"/>
              </a:rPr>
              <a:t> 1 </a:t>
            </a:r>
            <a:r>
              <a:rPr lang="en-CA" sz="1000" baseline="0" dirty="0" err="1" smtClean="0">
                <a:ea typeface="MS PGothic" charset="0"/>
              </a:rPr>
              <a:t>mois</a:t>
            </a:r>
            <a:endParaRPr lang="en-CA" sz="1000" dirty="0">
              <a:ea typeface="MS PGothic" charset="0"/>
            </a:endParaRPr>
          </a:p>
          <a:p>
            <a:pPr>
              <a:defRPr/>
            </a:pPr>
            <a:endParaRPr lang="en-CA" sz="1000" dirty="0">
              <a:ea typeface="MS PGothic" charset="0"/>
            </a:endParaRPr>
          </a:p>
          <a:p>
            <a:pPr>
              <a:defRPr/>
            </a:pPr>
            <a:endParaRPr lang="fr-FR" sz="1000" dirty="0">
              <a:ea typeface="MS PGothic" charset="0"/>
            </a:endParaRPr>
          </a:p>
        </p:txBody>
      </p:sp>
      <p:sp>
        <p:nvSpPr>
          <p:cNvPr id="13316" name="Espace réservé du numéro de diapositive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9110">
              <a:defRPr sz="2400" u="sng">
                <a:solidFill>
                  <a:schemeClr val="tx1"/>
                </a:solidFill>
                <a:latin typeface="Arial" charset="0"/>
                <a:ea typeface="MS PGothic" charset="0"/>
                <a:cs typeface="MS PGothic" charset="0"/>
              </a:defRPr>
            </a:lvl1pPr>
            <a:lvl2pPr marL="729057" indent="-280406" defTabSz="919110">
              <a:defRPr sz="2400" u="sng">
                <a:solidFill>
                  <a:schemeClr val="tx1"/>
                </a:solidFill>
                <a:latin typeface="Arial" charset="0"/>
                <a:ea typeface="MS PGothic" charset="0"/>
                <a:cs typeface="MS PGothic" charset="0"/>
              </a:defRPr>
            </a:lvl2pPr>
            <a:lvl3pPr marL="1121626" indent="-224325" defTabSz="919110">
              <a:defRPr sz="2400" u="sng">
                <a:solidFill>
                  <a:schemeClr val="tx1"/>
                </a:solidFill>
                <a:latin typeface="Arial" charset="0"/>
                <a:ea typeface="MS PGothic" charset="0"/>
                <a:cs typeface="MS PGothic" charset="0"/>
              </a:defRPr>
            </a:lvl3pPr>
            <a:lvl4pPr marL="1570276" indent="-224325" defTabSz="919110">
              <a:defRPr sz="2400" u="sng">
                <a:solidFill>
                  <a:schemeClr val="tx1"/>
                </a:solidFill>
                <a:latin typeface="Arial" charset="0"/>
                <a:ea typeface="MS PGothic" charset="0"/>
                <a:cs typeface="MS PGothic" charset="0"/>
              </a:defRPr>
            </a:lvl4pPr>
            <a:lvl5pPr marL="2018927" indent="-224325" defTabSz="919110">
              <a:defRPr sz="2400" u="sng">
                <a:solidFill>
                  <a:schemeClr val="tx1"/>
                </a:solidFill>
                <a:latin typeface="Arial" charset="0"/>
                <a:ea typeface="MS PGothic" charset="0"/>
                <a:cs typeface="MS PGothic" charset="0"/>
              </a:defRPr>
            </a:lvl5pPr>
            <a:lvl6pPr marL="246757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16227"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36487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13528" indent="-224325" defTabSz="91911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defRPr/>
            </a:pPr>
            <a:fld id="{2B320E72-9062-2740-A71D-5FBBB7DEA12A}" type="slidenum">
              <a:rPr lang="fr-FR" sz="1200" u="none"/>
              <a:pPr>
                <a:defRPr/>
              </a:pPr>
              <a:t>9</a:t>
            </a:fld>
            <a:endParaRPr lang="fr-FR" sz="1200" u="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C4980F4-967A-0140-93AF-BFEF39FEAD0B}" type="datetimeFigureOut">
              <a:rPr lang="fr-FR" smtClean="0"/>
              <a:t>15-09-22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395972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7C4980F4-967A-0140-93AF-BFEF39FEAD0B}" type="datetimeFigureOut">
              <a:rPr lang="fr-FR" smtClean="0"/>
              <a:t>15-09-22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258640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7C4980F4-967A-0140-93AF-BFEF39FEAD0B}" type="datetimeFigureOut">
              <a:rPr lang="fr-FR" smtClean="0"/>
              <a:t>15-09-22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53359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9"/>
          <p:cNvSpPr>
            <a:spLocks noGrp="1" noChangeArrowheads="1"/>
          </p:cNvSpPr>
          <p:nvPr>
            <p:ph type="dt" sz="half" idx="10"/>
          </p:nvPr>
        </p:nvSpPr>
        <p:spPr>
          <a:ln/>
        </p:spPr>
        <p:txBody>
          <a:bodyPr/>
          <a:lstStyle>
            <a:lvl1pPr>
              <a:defRPr/>
            </a:lvl1pPr>
          </a:lstStyle>
          <a:p>
            <a:pPr>
              <a:defRPr/>
            </a:pPr>
            <a:fld id="{3FA74466-CADB-5844-A3C6-EDCA54E1FE47}" type="datetime1">
              <a:rPr lang="fr-CA" smtClean="0">
                <a:solidFill>
                  <a:srgbClr val="000000"/>
                </a:solidFill>
              </a:rPr>
              <a:t>15-09-22</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r>
              <a:rPr lang="en-US" smtClean="0">
                <a:solidFill>
                  <a:srgbClr val="000000"/>
                </a:solidFill>
              </a:rPr>
              <a:t>© Villa Medica 2014</a:t>
            </a: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19D817F-B07D-4567-B2F9-EF2DA5008C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413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7C4980F4-967A-0140-93AF-BFEF39FEAD0B}" type="datetimeFigureOut">
              <a:rPr lang="fr-FR" smtClean="0"/>
              <a:t>15-09-22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414780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7C4980F4-967A-0140-93AF-BFEF39FEAD0B}" type="datetimeFigureOut">
              <a:rPr lang="fr-FR" smtClean="0"/>
              <a:t>15-09-22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305608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7C4980F4-967A-0140-93AF-BFEF39FEAD0B}" type="datetimeFigureOut">
              <a:rPr lang="fr-FR" smtClean="0"/>
              <a:t>15-09-22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28952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7C4980F4-967A-0140-93AF-BFEF39FEAD0B}" type="datetimeFigureOut">
              <a:rPr lang="fr-FR" smtClean="0"/>
              <a:t>15-09-22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362709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7C4980F4-967A-0140-93AF-BFEF39FEAD0B}" type="datetimeFigureOut">
              <a:rPr lang="fr-FR" smtClean="0"/>
              <a:t>15-09-22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246854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4980F4-967A-0140-93AF-BFEF39FEAD0B}" type="datetimeFigureOut">
              <a:rPr lang="fr-FR" smtClean="0"/>
              <a:t>15-09-22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335564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7C4980F4-967A-0140-93AF-BFEF39FEAD0B}" type="datetimeFigureOut">
              <a:rPr lang="fr-FR" smtClean="0"/>
              <a:t>15-09-22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350372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7C4980F4-967A-0140-93AF-BFEF39FEAD0B}" type="datetimeFigureOut">
              <a:rPr lang="fr-FR" smtClean="0"/>
              <a:t>15-09-22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266B79-9143-714F-844C-740A8BFB65CF}" type="slidenum">
              <a:rPr lang="fr-FR" smtClean="0"/>
              <a:t>‹#›</a:t>
            </a:fld>
            <a:endParaRPr lang="fr-FR"/>
          </a:p>
        </p:txBody>
      </p:sp>
    </p:spTree>
    <p:extLst>
      <p:ext uri="{BB962C8B-B14F-4D97-AF65-F5344CB8AC3E}">
        <p14:creationId xmlns:p14="http://schemas.microsoft.com/office/powerpoint/2010/main" val="2994173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980F4-967A-0140-93AF-BFEF39FEAD0B}" type="datetimeFigureOut">
              <a:rPr lang="fr-FR" smtClean="0"/>
              <a:t>15-09-22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66B79-9143-714F-844C-740A8BFB65CF}" type="slidenum">
              <a:rPr lang="fr-FR" smtClean="0"/>
              <a:t>‹#›</a:t>
            </a:fld>
            <a:endParaRPr lang="fr-FR"/>
          </a:p>
        </p:txBody>
      </p:sp>
    </p:spTree>
    <p:extLst>
      <p:ext uri="{BB962C8B-B14F-4D97-AF65-F5344CB8AC3E}">
        <p14:creationId xmlns:p14="http://schemas.microsoft.com/office/powerpoint/2010/main" val="1950120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6" Type="http://schemas.openxmlformats.org/officeDocument/2006/relationships/image" Target="../media/image1.png"/><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2.png"/><Relationship Id="rId1" Type="http://schemas.openxmlformats.org/officeDocument/2006/relationships/tags" Target="../tags/tag20.xml"/><Relationship Id="rId2"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1.xml"/><Relationship Id="rId5" Type="http://schemas.openxmlformats.org/officeDocument/2006/relationships/image" Target="../media/image2.png"/><Relationship Id="rId1" Type="http://schemas.openxmlformats.org/officeDocument/2006/relationships/tags" Target="../tags/tag22.xml"/><Relationship Id="rId2" Type="http://schemas.openxmlformats.org/officeDocument/2006/relationships/tags" Target="../tags/tag23.xml"/></Relationships>
</file>

<file path=ppt/slides/_rels/slide12.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pn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tags" Target="../tags/tag27.x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tags" Target="../tags/tag29.x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pn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tags" Target="../tags/tag31.xml"/><Relationship Id="rId2"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png"/><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6.png"/><Relationship Id="rId5" Type="http://schemas.openxmlformats.org/officeDocument/2006/relationships/image" Target="../media/image2.png"/><Relationship Id="rId1" Type="http://schemas.openxmlformats.org/officeDocument/2006/relationships/tags" Target="../tags/tag33.x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7.jpeg"/><Relationship Id="rId5" Type="http://schemas.openxmlformats.org/officeDocument/2006/relationships/image" Target="../media/image2.png"/><Relationship Id="rId1" Type="http://schemas.openxmlformats.org/officeDocument/2006/relationships/tags" Target="../tags/tag34.x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7.jpeg"/><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tags" Target="../tags/tag35.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4.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1.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tags" Target="../tags/tag39.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1" Type="http://schemas.openxmlformats.org/officeDocument/2006/relationships/tags" Target="../tags/tag40.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tags" Target="../tags/tag41.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png"/><Relationship Id="rId1" Type="http://schemas.openxmlformats.org/officeDocument/2006/relationships/tags" Target="../tags/tag42.x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png"/><Relationship Id="rId1" Type="http://schemas.openxmlformats.org/officeDocument/2006/relationships/tags" Target="../tags/tag7.xml"/><Relationship Id="rId2" Type="http://schemas.openxmlformats.org/officeDocument/2006/relationships/tags" Target="../tags/tag8.xml"/></Relationships>
</file>

<file path=ppt/slides/_rels/slide30.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1.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tags" Target="../tags/tag45.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openxmlformats.org/officeDocument/2006/relationships/tags" Target="../tags/tag46.xml"/><Relationship Id="rId2"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2.png"/><Relationship Id="rId1" Type="http://schemas.openxmlformats.org/officeDocument/2006/relationships/tags" Target="../tags/tag13.xml"/><Relationship Id="rId2"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jpeg"/><Relationship Id="rId5" Type="http://schemas.openxmlformats.org/officeDocument/2006/relationships/image" Target="../media/image2.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image" Target="../media/image4.png"/><Relationship Id="rId6" Type="http://schemas.openxmlformats.org/officeDocument/2006/relationships/image" Target="../media/image2.png"/><Relationship Id="rId1" Type="http://schemas.openxmlformats.org/officeDocument/2006/relationships/tags" Target="../tags/tag16.xml"/><Relationship Id="rId2"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tags" Target="../tags/tag18.xml"/><Relationship Id="rId2"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custDataLst>
              <p:tags r:id="rId1"/>
            </p:custDataLst>
          </p:nvPr>
        </p:nvSpPr>
        <p:spPr>
          <a:xfrm>
            <a:off x="679450" y="1628775"/>
            <a:ext cx="7772400" cy="1439863"/>
          </a:xfrm>
          <a:noFill/>
          <a:extLst>
            <a:ext uri="{91240B29-F687-4f45-9708-019B960494DF}">
              <a14:hiddenLine xmlns:a14="http://schemas.microsoft.com/office/drawing/2010/main" w="9525">
                <a:solidFill>
                  <a:srgbClr val="FFFF00"/>
                </a:solidFill>
                <a:miter lim="800000"/>
                <a:headEnd/>
                <a:tailEnd/>
              </a14:hiddenLine>
            </a:ext>
          </a:extLst>
        </p:spPr>
        <p:txBody>
          <a:bodyPr>
            <a:normAutofit fontScale="90000"/>
          </a:bodyPr>
          <a:lstStyle/>
          <a:p>
            <a:pPr algn="ctr" eaLnBrk="1" hangingPunct="1">
              <a:lnSpc>
                <a:spcPct val="120000"/>
              </a:lnSpc>
              <a:spcBef>
                <a:spcPct val="50000"/>
              </a:spcBef>
            </a:pPr>
            <a:r>
              <a:rPr lang="fr-CA" sz="2800" dirty="0">
                <a:solidFill>
                  <a:schemeClr val="tx1"/>
                </a:solidFill>
                <a:latin typeface="Verdana" charset="0"/>
                <a:ea typeface="MS PGothic" charset="0"/>
              </a:rPr>
              <a:t/>
            </a:r>
            <a:br>
              <a:rPr lang="fr-CA" sz="2800" dirty="0">
                <a:solidFill>
                  <a:schemeClr val="tx1"/>
                </a:solidFill>
                <a:latin typeface="Verdana" charset="0"/>
                <a:ea typeface="MS PGothic" charset="0"/>
              </a:rPr>
            </a:br>
            <a:r>
              <a:rPr lang="fr-CA" sz="4000" dirty="0">
                <a:solidFill>
                  <a:schemeClr val="tx1"/>
                </a:solidFill>
                <a:latin typeface="Verdana" charset="0"/>
                <a:ea typeface="MS PGothic" charset="0"/>
              </a:rPr>
              <a:t/>
            </a:r>
            <a:br>
              <a:rPr lang="fr-CA" sz="4000" dirty="0">
                <a:solidFill>
                  <a:schemeClr val="tx1"/>
                </a:solidFill>
                <a:latin typeface="Verdana" charset="0"/>
                <a:ea typeface="MS PGothic" charset="0"/>
              </a:rPr>
            </a:br>
            <a:endParaRPr lang="fr-FR" sz="4000" dirty="0">
              <a:solidFill>
                <a:schemeClr val="tx1"/>
              </a:solidFill>
              <a:latin typeface="Verdana" charset="0"/>
              <a:ea typeface="MS PGothic" charset="0"/>
            </a:endParaRPr>
          </a:p>
        </p:txBody>
      </p:sp>
      <p:sp>
        <p:nvSpPr>
          <p:cNvPr id="16386" name="Rectangle 4"/>
          <p:cNvSpPr>
            <a:spLocks noChangeArrowheads="1"/>
          </p:cNvSpPr>
          <p:nvPr>
            <p:custDataLst>
              <p:tags r:id="rId2"/>
            </p:custDataLst>
          </p:nvPr>
        </p:nvSpPr>
        <p:spPr bwMode="auto">
          <a:xfrm>
            <a:off x="604838" y="5876925"/>
            <a:ext cx="7772400" cy="5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Lst>
        </p:spPr>
        <p:txBody>
          <a:bodyPr anchor="ctr"/>
          <a:lstStyle/>
          <a:p>
            <a:pPr algn="ctr" eaLnBrk="1" hangingPunct="1">
              <a:lnSpc>
                <a:spcPct val="120000"/>
              </a:lnSpc>
              <a:spcBef>
                <a:spcPct val="50000"/>
              </a:spcBef>
            </a:pPr>
            <a:r>
              <a:rPr lang="fr-FR" sz="2000" b="1" dirty="0" smtClean="0">
                <a:solidFill>
                  <a:srgbClr val="7ECABA"/>
                </a:solidFill>
                <a:latin typeface="Calibri" charset="0"/>
              </a:rPr>
              <a:t>Congrès AQIPA septembre 2015</a:t>
            </a:r>
            <a:endParaRPr lang="fr-FR" sz="2000" b="1" u="none" dirty="0">
              <a:solidFill>
                <a:srgbClr val="7ECABA"/>
              </a:solidFill>
              <a:latin typeface="Calibri" charset="0"/>
            </a:endParaRPr>
          </a:p>
        </p:txBody>
      </p:sp>
      <p:sp>
        <p:nvSpPr>
          <p:cNvPr id="16387" name="ZoneTexte 1"/>
          <p:cNvSpPr txBox="1">
            <a:spLocks noChangeArrowheads="1"/>
          </p:cNvSpPr>
          <p:nvPr>
            <p:custDataLst>
              <p:tags r:id="rId3"/>
            </p:custDataLst>
          </p:nvPr>
        </p:nvSpPr>
        <p:spPr bwMode="auto">
          <a:xfrm>
            <a:off x="0" y="174249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en-US" sz="3600" b="1" u="none" dirty="0" smtClean="0">
                <a:solidFill>
                  <a:srgbClr val="0F5EA2"/>
                </a:solidFill>
                <a:latin typeface="Calibri" charset="0"/>
              </a:rPr>
              <a:t>Le </a:t>
            </a:r>
            <a:r>
              <a:rPr lang="en-US" sz="3600" b="1" u="none" dirty="0" err="1" smtClean="0">
                <a:solidFill>
                  <a:srgbClr val="0F5EA2"/>
                </a:solidFill>
                <a:latin typeface="Calibri" charset="0"/>
              </a:rPr>
              <a:t>traitement</a:t>
            </a:r>
            <a:r>
              <a:rPr lang="en-US" sz="3600" b="1" u="none" dirty="0" smtClean="0">
                <a:solidFill>
                  <a:srgbClr val="0F5EA2"/>
                </a:solidFill>
                <a:latin typeface="Calibri" charset="0"/>
              </a:rPr>
              <a:t> de la </a:t>
            </a:r>
            <a:r>
              <a:rPr lang="en-US" sz="3600" b="1" u="none" dirty="0" err="1" smtClean="0">
                <a:solidFill>
                  <a:srgbClr val="0F5EA2"/>
                </a:solidFill>
                <a:latin typeface="Calibri" charset="0"/>
              </a:rPr>
              <a:t>douleur</a:t>
            </a:r>
            <a:r>
              <a:rPr lang="en-US" sz="3600" b="1" u="none" dirty="0" smtClean="0">
                <a:solidFill>
                  <a:srgbClr val="0F5EA2"/>
                </a:solidFill>
                <a:latin typeface="Calibri" charset="0"/>
              </a:rPr>
              <a:t> </a:t>
            </a:r>
            <a:r>
              <a:rPr lang="en-US" sz="3600" b="1" u="none" dirty="0" err="1" smtClean="0">
                <a:solidFill>
                  <a:srgbClr val="0F5EA2"/>
                </a:solidFill>
                <a:latin typeface="Calibri" charset="0"/>
              </a:rPr>
              <a:t>neuropathique</a:t>
            </a:r>
            <a:r>
              <a:rPr lang="en-US" sz="3600" b="1" u="none" dirty="0" smtClean="0">
                <a:solidFill>
                  <a:srgbClr val="0F5EA2"/>
                </a:solidFill>
                <a:latin typeface="Calibri" charset="0"/>
              </a:rPr>
              <a:t> </a:t>
            </a:r>
            <a:r>
              <a:rPr lang="en-US" sz="3600" b="1" u="none" dirty="0" err="1" smtClean="0">
                <a:solidFill>
                  <a:srgbClr val="0F5EA2"/>
                </a:solidFill>
                <a:latin typeface="Calibri" charset="0"/>
              </a:rPr>
              <a:t>selon</a:t>
            </a:r>
            <a:r>
              <a:rPr lang="en-US" sz="3600" b="1" u="none" dirty="0" smtClean="0">
                <a:solidFill>
                  <a:srgbClr val="0F5EA2"/>
                </a:solidFill>
                <a:latin typeface="Calibri" charset="0"/>
              </a:rPr>
              <a:t> la </a:t>
            </a:r>
            <a:r>
              <a:rPr lang="en-US" sz="3600" b="1" u="none" dirty="0" err="1" smtClean="0">
                <a:solidFill>
                  <a:srgbClr val="0F5EA2"/>
                </a:solidFill>
                <a:latin typeface="Calibri" charset="0"/>
              </a:rPr>
              <a:t>méthode</a:t>
            </a:r>
            <a:r>
              <a:rPr lang="en-US" sz="3600" b="1" u="none" dirty="0" smtClean="0">
                <a:solidFill>
                  <a:srgbClr val="0F5EA2"/>
                </a:solidFill>
                <a:latin typeface="Calibri" charset="0"/>
              </a:rPr>
              <a:t> de la </a:t>
            </a:r>
            <a:r>
              <a:rPr lang="en-US" sz="3600" b="1" u="none" dirty="0" err="1" smtClean="0">
                <a:solidFill>
                  <a:srgbClr val="0F5EA2"/>
                </a:solidFill>
                <a:latin typeface="Calibri" charset="0"/>
              </a:rPr>
              <a:t>rééducation</a:t>
            </a:r>
            <a:r>
              <a:rPr lang="en-US" sz="3600" b="1" u="none" dirty="0" smtClean="0">
                <a:solidFill>
                  <a:srgbClr val="0F5EA2"/>
                </a:solidFill>
                <a:latin typeface="Calibri" charset="0"/>
              </a:rPr>
              <a:t> sensitive :</a:t>
            </a:r>
          </a:p>
          <a:p>
            <a:pPr algn="ctr"/>
            <a:r>
              <a:rPr lang="en-US" sz="3600" b="1" u="none" dirty="0" smtClean="0">
                <a:solidFill>
                  <a:srgbClr val="0F5EA2"/>
                </a:solidFill>
                <a:latin typeface="Calibri" charset="0"/>
              </a:rPr>
              <a:t>Fait </a:t>
            </a:r>
            <a:r>
              <a:rPr lang="en-US" sz="3600" b="1" u="none" dirty="0" err="1" smtClean="0">
                <a:solidFill>
                  <a:srgbClr val="0F5EA2"/>
                </a:solidFill>
                <a:latin typeface="Calibri" charset="0"/>
              </a:rPr>
              <a:t>clinique</a:t>
            </a:r>
            <a:endParaRPr lang="en-US" sz="3600" b="1" u="none" dirty="0" smtClean="0">
              <a:solidFill>
                <a:srgbClr val="0F5EA2"/>
              </a:solidFill>
              <a:latin typeface="Calibri" charset="0"/>
            </a:endParaRPr>
          </a:p>
          <a:p>
            <a:pPr algn="ctr"/>
            <a:endParaRPr lang="en-US" sz="1200" b="1" u="none" dirty="0" smtClean="0">
              <a:solidFill>
                <a:srgbClr val="0F5EA2"/>
              </a:solidFill>
              <a:latin typeface="Calibri" charset="0"/>
            </a:endParaRPr>
          </a:p>
          <a:p>
            <a:endParaRPr lang="en-US" sz="1200" b="1" u="none" dirty="0" smtClean="0">
              <a:solidFill>
                <a:srgbClr val="0F5EA2"/>
              </a:solidFill>
              <a:latin typeface="Calibri" charset="0"/>
            </a:endParaRPr>
          </a:p>
          <a:p>
            <a:r>
              <a:rPr lang="en-US" u="none" smtClean="0">
                <a:latin typeface="Calibri" charset="0"/>
              </a:rPr>
              <a:t>           Valerie </a:t>
            </a:r>
            <a:r>
              <a:rPr lang="en-US" u="none" dirty="0" err="1">
                <a:latin typeface="Calibri" charset="0"/>
              </a:rPr>
              <a:t>Calva</a:t>
            </a:r>
            <a:r>
              <a:rPr lang="en-US" u="none" dirty="0">
                <a:latin typeface="Calibri" charset="0"/>
              </a:rPr>
              <a:t> </a:t>
            </a:r>
            <a:r>
              <a:rPr lang="en-US" u="none" dirty="0" err="1" smtClean="0">
                <a:latin typeface="Calibri" charset="0"/>
              </a:rPr>
              <a:t>BScOT</a:t>
            </a:r>
            <a:r>
              <a:rPr lang="en-US" u="none" dirty="0" smtClean="0">
                <a:latin typeface="Calibri" charset="0"/>
              </a:rPr>
              <a:t> MD Allard-Breton </a:t>
            </a:r>
            <a:r>
              <a:rPr lang="en-US" u="none" dirty="0" err="1" smtClean="0">
                <a:latin typeface="Calibri" charset="0"/>
              </a:rPr>
              <a:t>MScOT</a:t>
            </a:r>
            <a:r>
              <a:rPr lang="en-US" u="none" dirty="0" smtClean="0">
                <a:latin typeface="Calibri" charset="0"/>
              </a:rPr>
              <a:t> MA </a:t>
            </a:r>
            <a:r>
              <a:rPr lang="en-US" u="none" dirty="0">
                <a:latin typeface="Calibri" charset="0"/>
              </a:rPr>
              <a:t>Couture </a:t>
            </a:r>
            <a:r>
              <a:rPr lang="en-US" u="none" dirty="0" err="1" smtClean="0">
                <a:latin typeface="Calibri" charset="0"/>
              </a:rPr>
              <a:t>MScOT</a:t>
            </a:r>
            <a:endParaRPr lang="en-US" u="none" dirty="0" smtClean="0">
              <a:latin typeface="Calibri" charset="0"/>
            </a:endParaRPr>
          </a:p>
          <a:p>
            <a:r>
              <a:rPr lang="en-US" u="none" dirty="0" smtClean="0">
                <a:latin typeface="Calibri" charset="0"/>
              </a:rPr>
              <a:t>                E Godbout </a:t>
            </a:r>
            <a:r>
              <a:rPr lang="en-US" u="none" dirty="0" err="1" smtClean="0">
                <a:latin typeface="Calibri" charset="0"/>
              </a:rPr>
              <a:t>MScOt</a:t>
            </a:r>
            <a:r>
              <a:rPr lang="en-US" u="none" dirty="0" smtClean="0">
                <a:latin typeface="Calibri" charset="0"/>
              </a:rPr>
              <a:t> L </a:t>
            </a:r>
            <a:r>
              <a:rPr lang="en-US" u="none" dirty="0" err="1">
                <a:latin typeface="Calibri" charset="0"/>
              </a:rPr>
              <a:t>Lasalle</a:t>
            </a:r>
            <a:r>
              <a:rPr lang="en-US" u="none" dirty="0">
                <a:latin typeface="Calibri" charset="0"/>
              </a:rPr>
              <a:t> MD B </a:t>
            </a:r>
            <a:r>
              <a:rPr lang="en-US" u="none" dirty="0" err="1">
                <a:latin typeface="Calibri" charset="0"/>
              </a:rPr>
              <a:t>Nedelec</a:t>
            </a:r>
            <a:r>
              <a:rPr lang="en-US" u="none" dirty="0">
                <a:latin typeface="Calibri" charset="0"/>
              </a:rPr>
              <a:t> </a:t>
            </a:r>
            <a:r>
              <a:rPr lang="en-US" u="none" dirty="0" err="1">
                <a:latin typeface="Calibri" charset="0"/>
              </a:rPr>
              <a:t>BScOT</a:t>
            </a:r>
            <a:r>
              <a:rPr lang="en-US" u="none" dirty="0">
                <a:latin typeface="Calibri" charset="0"/>
              </a:rPr>
              <a:t> </a:t>
            </a:r>
            <a:r>
              <a:rPr lang="en-US" u="none" dirty="0" smtClean="0">
                <a:latin typeface="Calibri" charset="0"/>
              </a:rPr>
              <a:t>PhD</a:t>
            </a:r>
          </a:p>
          <a:p>
            <a:pPr algn="ctr"/>
            <a:r>
              <a:rPr lang="en-US" u="none" dirty="0" smtClean="0">
                <a:latin typeface="Calibri" charset="0"/>
              </a:rPr>
              <a:t> </a:t>
            </a:r>
            <a:endParaRPr lang="en-US" u="none" dirty="0">
              <a:latin typeface="Calibri" charset="0"/>
            </a:endParaRPr>
          </a:p>
          <a:p>
            <a:pPr algn="ctr"/>
            <a:r>
              <a:rPr lang="en-CA" b="1" u="none" dirty="0" smtClean="0">
                <a:solidFill>
                  <a:srgbClr val="0F5EA2"/>
                </a:solidFill>
                <a:latin typeface="Calibri" charset="0"/>
              </a:rPr>
              <a:t>Centre </a:t>
            </a:r>
            <a:r>
              <a:rPr lang="en-CA" b="1" u="none" dirty="0" err="1" smtClean="0">
                <a:solidFill>
                  <a:srgbClr val="0F5EA2"/>
                </a:solidFill>
                <a:latin typeface="Calibri" charset="0"/>
              </a:rPr>
              <a:t>d’expertise</a:t>
            </a:r>
            <a:r>
              <a:rPr lang="en-CA" b="1" u="none" dirty="0" smtClean="0">
                <a:solidFill>
                  <a:srgbClr val="0F5EA2"/>
                </a:solidFill>
                <a:latin typeface="Calibri" charset="0"/>
              </a:rPr>
              <a:t> des </a:t>
            </a:r>
            <a:r>
              <a:rPr lang="en-CA" b="1" u="none" dirty="0" err="1" smtClean="0">
                <a:solidFill>
                  <a:srgbClr val="0F5EA2"/>
                </a:solidFill>
                <a:latin typeface="Calibri" charset="0"/>
              </a:rPr>
              <a:t>victimes</a:t>
            </a:r>
            <a:r>
              <a:rPr lang="en-CA" b="1" u="none" dirty="0" smtClean="0">
                <a:solidFill>
                  <a:srgbClr val="0F5EA2"/>
                </a:solidFill>
                <a:latin typeface="Calibri" charset="0"/>
              </a:rPr>
              <a:t> de </a:t>
            </a:r>
            <a:r>
              <a:rPr lang="en-CA" b="1" u="none" dirty="0" err="1" smtClean="0">
                <a:solidFill>
                  <a:srgbClr val="0F5EA2"/>
                </a:solidFill>
                <a:latin typeface="Calibri" charset="0"/>
              </a:rPr>
              <a:t>brûlures</a:t>
            </a:r>
            <a:r>
              <a:rPr lang="en-CA" b="1" u="none" dirty="0" smtClean="0">
                <a:solidFill>
                  <a:srgbClr val="0F5EA2"/>
                </a:solidFill>
                <a:latin typeface="Calibri" charset="0"/>
              </a:rPr>
              <a:t> graves de </a:t>
            </a:r>
            <a:r>
              <a:rPr lang="en-CA" b="1" u="none" dirty="0" err="1" smtClean="0">
                <a:solidFill>
                  <a:srgbClr val="0F5EA2"/>
                </a:solidFill>
                <a:latin typeface="Calibri" charset="0"/>
              </a:rPr>
              <a:t>l’Ouest</a:t>
            </a:r>
            <a:r>
              <a:rPr lang="en-CA" b="1" u="none" dirty="0" smtClean="0">
                <a:solidFill>
                  <a:srgbClr val="0F5EA2"/>
                </a:solidFill>
                <a:latin typeface="Calibri" charset="0"/>
              </a:rPr>
              <a:t> du Québec-</a:t>
            </a:r>
            <a:r>
              <a:rPr lang="en-CA" b="1" u="none" dirty="0" err="1">
                <a:solidFill>
                  <a:srgbClr val="0F5EA2"/>
                </a:solidFill>
                <a:latin typeface="Calibri" charset="0"/>
              </a:rPr>
              <a:t>H</a:t>
            </a:r>
            <a:r>
              <a:rPr lang="en-CA" b="1" u="none" dirty="0" err="1" smtClean="0">
                <a:solidFill>
                  <a:srgbClr val="0F5EA2"/>
                </a:solidFill>
                <a:latin typeface="Calibri" charset="0"/>
              </a:rPr>
              <a:t>ôpital</a:t>
            </a:r>
            <a:r>
              <a:rPr lang="en-CA" b="1" u="none" dirty="0" smtClean="0">
                <a:solidFill>
                  <a:srgbClr val="0F5EA2"/>
                </a:solidFill>
                <a:latin typeface="Calibri" charset="0"/>
              </a:rPr>
              <a:t> Villa </a:t>
            </a:r>
            <a:r>
              <a:rPr lang="en-CA" b="1" u="none" dirty="0" err="1" smtClean="0">
                <a:solidFill>
                  <a:srgbClr val="0F5EA2"/>
                </a:solidFill>
                <a:latin typeface="Calibri" charset="0"/>
              </a:rPr>
              <a:t>Médica</a:t>
            </a:r>
            <a:r>
              <a:rPr lang="en-CA" b="1" u="none" dirty="0" smtClean="0">
                <a:solidFill>
                  <a:srgbClr val="0F5EA2"/>
                </a:solidFill>
                <a:latin typeface="Calibri" charset="0"/>
              </a:rPr>
              <a:t> </a:t>
            </a:r>
            <a:endParaRPr lang="en-CA" b="1" u="none" dirty="0">
              <a:solidFill>
                <a:srgbClr val="0F5EA2"/>
              </a:solidFill>
              <a:latin typeface="Calibri" charset="0"/>
            </a:endParaRPr>
          </a:p>
        </p:txBody>
      </p:sp>
      <p:sp>
        <p:nvSpPr>
          <p:cNvPr id="16388" name="Rectangle 2"/>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pic>
        <p:nvPicPr>
          <p:cNvPr id="16389"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86025" y="275978"/>
            <a:ext cx="40116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4199537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numéro de diapositive 5"/>
          <p:cNvSpPr>
            <a:spLocks noGrp="1"/>
          </p:cNvSpPr>
          <p:nvPr>
            <p:ph type="sldNum" sz="quarter" idx="12"/>
            <p:custDataLst>
              <p:tags r:id="rId1"/>
            </p:custDataLst>
          </p:nvPr>
        </p:nvSpPr>
        <p:spPr>
          <a:xfrm>
            <a:off x="6553200" y="5794094"/>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62E9B2CA-4C87-6545-8C58-3063192297BC}" type="slidenum">
              <a:rPr lang="fr-FR" sz="1400" u="none">
                <a:solidFill>
                  <a:srgbClr val="8AC6CD"/>
                </a:solidFill>
                <a:latin typeface="Verdana" charset="0"/>
              </a:rPr>
              <a:pPr/>
              <a:t>10</a:t>
            </a:fld>
            <a:endParaRPr lang="fr-FR" sz="1400" u="none">
              <a:solidFill>
                <a:srgbClr val="8AC6CD"/>
              </a:solidFill>
              <a:latin typeface="Verdana" charset="0"/>
            </a:endParaRPr>
          </a:p>
        </p:txBody>
      </p:sp>
      <p:sp>
        <p:nvSpPr>
          <p:cNvPr id="18435" name="Rectangle 5"/>
          <p:cNvSpPr>
            <a:spLocks noChangeArrowheads="1"/>
          </p:cNvSpPr>
          <p:nvPr/>
        </p:nvSpPr>
        <p:spPr bwMode="auto">
          <a:xfrm>
            <a:off x="7380288" y="404813"/>
            <a:ext cx="1512887" cy="287337"/>
          </a:xfrm>
          <a:prstGeom prst="rect">
            <a:avLst/>
          </a:prstGeom>
          <a:solidFill>
            <a:schemeClr val="bg1"/>
          </a:solidFill>
          <a:ln>
            <a:noFill/>
          </a:ln>
          <a:extLst/>
        </p:spPr>
        <p:txBody>
          <a:bodyP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a:defRPr/>
            </a:pPr>
            <a:endParaRPr lang="fr-CA" altLang="fr-FR" smtClean="0">
              <a:solidFill>
                <a:schemeClr val="accent5">
                  <a:lumMod val="75000"/>
                </a:schemeClr>
              </a:solidFill>
              <a:cs typeface="+mn-cs"/>
            </a:endParaRPr>
          </a:p>
        </p:txBody>
      </p:sp>
      <p:sp>
        <p:nvSpPr>
          <p:cNvPr id="20484" name="ZoneTexte 7"/>
          <p:cNvSpPr txBox="1">
            <a:spLocks noChangeArrowheads="1"/>
          </p:cNvSpPr>
          <p:nvPr/>
        </p:nvSpPr>
        <p:spPr bwMode="auto">
          <a:xfrm>
            <a:off x="-28377" y="970142"/>
            <a:ext cx="863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Symptômes de douleurs </a:t>
            </a:r>
            <a:r>
              <a:rPr lang="fr-FR" b="1" u="none" dirty="0" err="1" smtClean="0">
                <a:solidFill>
                  <a:srgbClr val="2F5597"/>
                </a:solidFill>
                <a:cs typeface="Arial" charset="0"/>
              </a:rPr>
              <a:t>neuropathiques</a:t>
            </a:r>
            <a:endParaRPr lang="fr-FR" b="1" u="none" dirty="0">
              <a:solidFill>
                <a:srgbClr val="2F5597"/>
              </a:solidFill>
              <a:cs typeface="Arial" charset="0"/>
            </a:endParaRPr>
          </a:p>
        </p:txBody>
      </p:sp>
      <p:sp>
        <p:nvSpPr>
          <p:cNvPr id="20485" name="ZoneTexte 8"/>
          <p:cNvSpPr txBox="1">
            <a:spLocks noChangeArrowheads="1"/>
          </p:cNvSpPr>
          <p:nvPr/>
        </p:nvSpPr>
        <p:spPr bwMode="auto">
          <a:xfrm>
            <a:off x="6350" y="1606269"/>
            <a:ext cx="895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a:solidFill>
                  <a:srgbClr val="2F5597"/>
                </a:solidFill>
                <a:cs typeface="Arial" charset="0"/>
              </a:rPr>
              <a:t>EVALUATION </a:t>
            </a:r>
          </a:p>
          <a:p>
            <a:pPr algn="ctr"/>
            <a:r>
              <a:rPr lang="fr-FR" sz="1800" b="1" u="none" dirty="0" smtClean="0">
                <a:solidFill>
                  <a:srgbClr val="2F5597"/>
                </a:solidFill>
                <a:cs typeface="Arial" charset="0"/>
              </a:rPr>
              <a:t>Questionnaire de la douleur St-Antoine </a:t>
            </a:r>
            <a:r>
              <a:rPr lang="fr-FR" sz="1800" b="1" u="none" dirty="0">
                <a:solidFill>
                  <a:srgbClr val="2F5597"/>
                </a:solidFill>
                <a:cs typeface="Arial" charset="0"/>
              </a:rPr>
              <a:t>(QDSA)</a:t>
            </a:r>
          </a:p>
          <a:p>
            <a:pPr algn="ctr"/>
            <a:r>
              <a:rPr lang="fr-FR" sz="1800" b="1" u="none" dirty="0" err="1" smtClean="0">
                <a:solidFill>
                  <a:schemeClr val="accent2"/>
                </a:solidFill>
                <a:cs typeface="Arial" charset="0"/>
              </a:rPr>
              <a:t>Monofilaments</a:t>
            </a:r>
            <a:r>
              <a:rPr lang="fr-FR" sz="1800" b="1" u="none" dirty="0" smtClean="0">
                <a:solidFill>
                  <a:schemeClr val="accent2"/>
                </a:solidFill>
                <a:cs typeface="Arial" charset="0"/>
              </a:rPr>
              <a:t> de </a:t>
            </a:r>
            <a:r>
              <a:rPr lang="fr-FR" sz="1800" b="1" u="none" dirty="0" err="1" smtClean="0">
                <a:solidFill>
                  <a:schemeClr val="accent2"/>
                </a:solidFill>
                <a:cs typeface="Arial" charset="0"/>
              </a:rPr>
              <a:t>Semmes</a:t>
            </a:r>
            <a:r>
              <a:rPr lang="fr-FR" sz="1800" b="1" u="none" dirty="0" smtClean="0">
                <a:solidFill>
                  <a:schemeClr val="accent2"/>
                </a:solidFill>
                <a:cs typeface="Arial" charset="0"/>
              </a:rPr>
              <a:t> </a:t>
            </a:r>
            <a:r>
              <a:rPr lang="fr-FR" sz="1800" b="1" u="none" dirty="0" err="1" smtClean="0">
                <a:solidFill>
                  <a:schemeClr val="accent2"/>
                </a:solidFill>
                <a:cs typeface="Arial" charset="0"/>
              </a:rPr>
              <a:t>Weinstein</a:t>
            </a:r>
            <a:r>
              <a:rPr lang="fr-FR" sz="1800" b="1" u="none" dirty="0" smtClean="0">
                <a:solidFill>
                  <a:schemeClr val="accent2"/>
                </a:solidFill>
                <a:cs typeface="Arial" charset="0"/>
              </a:rPr>
              <a:t> (MSW)</a:t>
            </a:r>
            <a:endParaRPr lang="fr-FR" sz="1800" b="1" u="none" dirty="0">
              <a:solidFill>
                <a:schemeClr val="accent2"/>
              </a:solidFill>
              <a:cs typeface="Arial" charset="0"/>
            </a:endParaRPr>
          </a:p>
        </p:txBody>
      </p:sp>
      <p:sp>
        <p:nvSpPr>
          <p:cNvPr id="20486" name="ZoneTexte 9"/>
          <p:cNvSpPr txBox="1">
            <a:spLocks noChangeArrowheads="1"/>
          </p:cNvSpPr>
          <p:nvPr/>
        </p:nvSpPr>
        <p:spPr bwMode="auto">
          <a:xfrm>
            <a:off x="777875" y="3585882"/>
            <a:ext cx="291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ALLODYNIE</a:t>
            </a:r>
            <a:endParaRPr lang="fr-FR" b="1" u="none" dirty="0">
              <a:solidFill>
                <a:srgbClr val="2F5597"/>
              </a:solidFill>
              <a:cs typeface="Arial" charset="0"/>
            </a:endParaRPr>
          </a:p>
        </p:txBody>
      </p:sp>
      <p:sp>
        <p:nvSpPr>
          <p:cNvPr id="20487" name="ZoneTexte 10"/>
          <p:cNvSpPr txBox="1">
            <a:spLocks noChangeArrowheads="1"/>
          </p:cNvSpPr>
          <p:nvPr/>
        </p:nvSpPr>
        <p:spPr bwMode="auto">
          <a:xfrm>
            <a:off x="317500" y="5098769"/>
            <a:ext cx="418306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THÉRAPIE EN PROXIMAL</a:t>
            </a:r>
            <a:endParaRPr lang="fr-FR" b="1" u="none" dirty="0">
              <a:solidFill>
                <a:srgbClr val="2F5597"/>
              </a:solidFill>
              <a:cs typeface="Arial" charset="0"/>
            </a:endParaRPr>
          </a:p>
          <a:p>
            <a:pPr algn="ctr"/>
            <a:r>
              <a:rPr lang="fr-FR" b="1" u="none" dirty="0" smtClean="0">
                <a:solidFill>
                  <a:srgbClr val="2F5597"/>
                </a:solidFill>
                <a:cs typeface="Arial" charset="0"/>
              </a:rPr>
              <a:t>(Ne pas toucher </a:t>
            </a:r>
            <a:br>
              <a:rPr lang="fr-FR" b="1" u="none" dirty="0" smtClean="0">
                <a:solidFill>
                  <a:srgbClr val="2F5597"/>
                </a:solidFill>
                <a:cs typeface="Arial" charset="0"/>
              </a:rPr>
            </a:br>
            <a:r>
              <a:rPr lang="fr-FR" b="1" u="none" dirty="0" smtClean="0">
                <a:solidFill>
                  <a:srgbClr val="2F5597"/>
                </a:solidFill>
                <a:cs typeface="Arial" charset="0"/>
              </a:rPr>
              <a:t>la zone </a:t>
            </a:r>
            <a:r>
              <a:rPr lang="fr-FR" b="1" u="none" dirty="0" err="1" smtClean="0">
                <a:solidFill>
                  <a:srgbClr val="2F5597"/>
                </a:solidFill>
                <a:cs typeface="Arial" charset="0"/>
              </a:rPr>
              <a:t>allodynique</a:t>
            </a:r>
            <a:r>
              <a:rPr lang="fr-FR" b="1" u="none" dirty="0" smtClean="0">
                <a:solidFill>
                  <a:srgbClr val="2F5597"/>
                </a:solidFill>
                <a:cs typeface="Arial" charset="0"/>
              </a:rPr>
              <a:t>)</a:t>
            </a:r>
            <a:endParaRPr lang="fr-FR" b="1" u="none" dirty="0">
              <a:solidFill>
                <a:srgbClr val="2F5597"/>
              </a:solidFill>
              <a:cs typeface="Arial" charset="0"/>
            </a:endParaRPr>
          </a:p>
        </p:txBody>
      </p:sp>
      <p:sp>
        <p:nvSpPr>
          <p:cNvPr id="20488" name="ZoneTexte 12"/>
          <p:cNvSpPr txBox="1">
            <a:spLocks noChangeArrowheads="1"/>
          </p:cNvSpPr>
          <p:nvPr/>
        </p:nvSpPr>
        <p:spPr bwMode="auto">
          <a:xfrm>
            <a:off x="4921250" y="3585882"/>
            <a:ext cx="355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C0504D"/>
                </a:solidFill>
                <a:cs typeface="Arial" charset="0"/>
              </a:rPr>
              <a:t>HYPOESTHESIE</a:t>
            </a:r>
            <a:endParaRPr lang="fr-FR" b="1" u="none" dirty="0">
              <a:solidFill>
                <a:srgbClr val="C0504D"/>
              </a:solidFill>
              <a:cs typeface="Arial" charset="0"/>
            </a:endParaRPr>
          </a:p>
        </p:txBody>
      </p:sp>
      <p:sp>
        <p:nvSpPr>
          <p:cNvPr id="20489" name="ZoneTexte 13"/>
          <p:cNvSpPr txBox="1">
            <a:spLocks noChangeArrowheads="1"/>
          </p:cNvSpPr>
          <p:nvPr/>
        </p:nvSpPr>
        <p:spPr bwMode="auto">
          <a:xfrm>
            <a:off x="5148263" y="5132107"/>
            <a:ext cx="3556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chemeClr val="accent2"/>
                </a:solidFill>
                <a:cs typeface="Arial" charset="0"/>
              </a:rPr>
              <a:t>THÉRAPIE </a:t>
            </a:r>
            <a:r>
              <a:rPr lang="fr-FR" b="1" u="none" dirty="0">
                <a:solidFill>
                  <a:schemeClr val="accent2"/>
                </a:solidFill>
                <a:cs typeface="Arial" charset="0"/>
              </a:rPr>
              <a:t/>
            </a:r>
            <a:br>
              <a:rPr lang="fr-FR" b="1" u="none" dirty="0">
                <a:solidFill>
                  <a:schemeClr val="accent2"/>
                </a:solidFill>
                <a:cs typeface="Arial" charset="0"/>
              </a:rPr>
            </a:br>
            <a:r>
              <a:rPr lang="fr-FR" b="1" u="none" dirty="0" smtClean="0">
                <a:solidFill>
                  <a:schemeClr val="accent2"/>
                </a:solidFill>
                <a:cs typeface="Arial" charset="0"/>
              </a:rPr>
              <a:t>SUR LA ZONE HYPOESTHÉSIQUE</a:t>
            </a:r>
            <a:endParaRPr lang="fr-FR" b="1" u="none" dirty="0">
              <a:solidFill>
                <a:schemeClr val="accent2"/>
              </a:solidFill>
              <a:cs typeface="Arial" charset="0"/>
            </a:endParaRPr>
          </a:p>
        </p:txBody>
      </p:sp>
      <p:cxnSp>
        <p:nvCxnSpPr>
          <p:cNvPr id="16" name="Connecteur droit avec flèche 15"/>
          <p:cNvCxnSpPr>
            <a:cxnSpLocks noChangeShapeType="1"/>
          </p:cNvCxnSpPr>
          <p:nvPr/>
        </p:nvCxnSpPr>
        <p:spPr bwMode="auto">
          <a:xfrm>
            <a:off x="2413000" y="4090707"/>
            <a:ext cx="0" cy="1019175"/>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Forme libre 17"/>
          <p:cNvSpPr>
            <a:spLocks/>
          </p:cNvSpPr>
          <p:nvPr/>
        </p:nvSpPr>
        <p:spPr bwMode="auto">
          <a:xfrm>
            <a:off x="4356100" y="3874807"/>
            <a:ext cx="1008063" cy="1439862"/>
          </a:xfrm>
          <a:custGeom>
            <a:avLst/>
            <a:gdLst>
              <a:gd name="T0" fmla="*/ 0 w 1286933"/>
              <a:gd name="T1" fmla="*/ 35819 h 3014133"/>
              <a:gd name="T2" fmla="*/ 121253 w 1286933"/>
              <a:gd name="T3" fmla="*/ 35819 h 3014133"/>
              <a:gd name="T4" fmla="*/ 121253 w 1286933"/>
              <a:gd name="T5" fmla="*/ 0 h 3014133"/>
              <a:gd name="T6" fmla="*/ 297267 w 1286933"/>
              <a:gd name="T7" fmla="*/ 0 h 3014133"/>
              <a:gd name="T8" fmla="*/ 297267 w 1286933"/>
              <a:gd name="T9" fmla="*/ 0 h 3014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6933" h="3014133">
                <a:moveTo>
                  <a:pt x="0" y="3014133"/>
                </a:moveTo>
                <a:lnTo>
                  <a:pt x="524933" y="3014133"/>
                </a:lnTo>
                <a:lnTo>
                  <a:pt x="524933" y="0"/>
                </a:lnTo>
                <a:lnTo>
                  <a:pt x="1286933" y="0"/>
                </a:lnTo>
              </a:path>
            </a:pathLst>
          </a:custGeom>
          <a:noFill/>
          <a:ln w="57150" cap="flat" cmpd="sng">
            <a:solidFill>
              <a:schemeClr val="tx1"/>
            </a:solidFill>
            <a:prstDash val="solid"/>
            <a:round/>
            <a:headEnd type="non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fr-FR"/>
          </a:p>
        </p:txBody>
      </p:sp>
      <p:cxnSp>
        <p:nvCxnSpPr>
          <p:cNvPr id="19" name="Connecteur droit avec flèche 18"/>
          <p:cNvCxnSpPr>
            <a:cxnSpLocks noChangeShapeType="1"/>
          </p:cNvCxnSpPr>
          <p:nvPr/>
        </p:nvCxnSpPr>
        <p:spPr bwMode="auto">
          <a:xfrm>
            <a:off x="5003800" y="2687357"/>
            <a:ext cx="1800225" cy="863600"/>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93" name="ZoneTexte 19"/>
          <p:cNvSpPr txBox="1">
            <a:spLocks noChangeArrowheads="1"/>
          </p:cNvSpPr>
          <p:nvPr/>
        </p:nvSpPr>
        <p:spPr bwMode="auto">
          <a:xfrm>
            <a:off x="989479" y="2758794"/>
            <a:ext cx="228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r>
              <a:rPr lang="fr-FR" sz="1600" u="none" dirty="0" smtClean="0"/>
              <a:t>Douleur à MSW 15 </a:t>
            </a:r>
            <a:r>
              <a:rPr lang="fr-FR" sz="1600" u="none" dirty="0"/>
              <a:t>g</a:t>
            </a:r>
          </a:p>
        </p:txBody>
      </p:sp>
      <p:sp>
        <p:nvSpPr>
          <p:cNvPr id="20494" name="ZoneTexte 20"/>
          <p:cNvSpPr txBox="1">
            <a:spLocks noChangeArrowheads="1"/>
          </p:cNvSpPr>
          <p:nvPr/>
        </p:nvSpPr>
        <p:spPr bwMode="auto">
          <a:xfrm>
            <a:off x="5867400" y="2758794"/>
            <a:ext cx="2879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r>
              <a:rPr lang="fr-FR" sz="1600" u="none" dirty="0" smtClean="0">
                <a:solidFill>
                  <a:srgbClr val="000000"/>
                </a:solidFill>
              </a:rPr>
              <a:t>Pas de douleur  à MSW15 </a:t>
            </a:r>
            <a:r>
              <a:rPr lang="fr-FR" sz="1600" u="none" dirty="0">
                <a:solidFill>
                  <a:srgbClr val="000000"/>
                </a:solidFill>
              </a:rPr>
              <a:t>g</a:t>
            </a:r>
          </a:p>
        </p:txBody>
      </p:sp>
      <p:cxnSp>
        <p:nvCxnSpPr>
          <p:cNvPr id="27" name="Connecteur droit avec flèche 26"/>
          <p:cNvCxnSpPr>
            <a:cxnSpLocks noChangeShapeType="1"/>
          </p:cNvCxnSpPr>
          <p:nvPr/>
        </p:nvCxnSpPr>
        <p:spPr bwMode="auto">
          <a:xfrm flipH="1">
            <a:off x="2339975" y="2687357"/>
            <a:ext cx="1800225" cy="863600"/>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Connecteur droit avec flèche 39"/>
          <p:cNvCxnSpPr>
            <a:cxnSpLocks noChangeShapeType="1"/>
          </p:cNvCxnSpPr>
          <p:nvPr/>
        </p:nvCxnSpPr>
        <p:spPr bwMode="auto">
          <a:xfrm>
            <a:off x="6948488" y="4090707"/>
            <a:ext cx="0" cy="1019175"/>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p:cNvSpPr>
            <a:spLocks noGrp="1" noChangeArrowheads="1"/>
          </p:cNvSpPr>
          <p:nvPr>
            <p:ph type="title"/>
            <p:custDataLst>
              <p:tags r:id="rId2"/>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MÉTHODE</a:t>
            </a:r>
            <a:endParaRPr lang="fr-FR" sz="3600" b="1" dirty="0">
              <a:solidFill>
                <a:schemeClr val="tx2"/>
              </a:solidFill>
              <a:latin typeface="Calibri" charset="0"/>
              <a:ea typeface="MS PGothic" charset="0"/>
            </a:endParaRPr>
          </a:p>
        </p:txBody>
      </p:sp>
      <p:sp>
        <p:nvSpPr>
          <p:cNvPr id="2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11239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u numéro de diapositive 5"/>
          <p:cNvSpPr>
            <a:spLocks noGrp="1"/>
          </p:cNvSpPr>
          <p:nvPr>
            <p:ph type="sldNum" sz="quarter" idx="12"/>
            <p:custDataLst>
              <p:tags r:id="rId1"/>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DC7984C6-08B8-7A48-8746-5581C4C7274F}" type="slidenum">
              <a:rPr lang="fr-FR" sz="1400" u="none">
                <a:latin typeface="Verdana" charset="0"/>
              </a:rPr>
              <a:pPr/>
              <a:t>11</a:t>
            </a:fld>
            <a:endParaRPr lang="fr-FR" sz="1400" u="none">
              <a:latin typeface="Verdana" charset="0"/>
            </a:endParaRPr>
          </a:p>
        </p:txBody>
      </p:sp>
      <p:sp>
        <p:nvSpPr>
          <p:cNvPr id="26628" name="Content Placeholder 1"/>
          <p:cNvSpPr>
            <a:spLocks noGrp="1"/>
          </p:cNvSpPr>
          <p:nvPr>
            <p:ph idx="1"/>
          </p:nvPr>
        </p:nvSpPr>
        <p:spPr>
          <a:xfrm>
            <a:off x="162000" y="1152000"/>
            <a:ext cx="8640762" cy="4639468"/>
          </a:xfrm>
        </p:spPr>
        <p:txBody>
          <a:bodyPr>
            <a:noAutofit/>
          </a:bodyPr>
          <a:lstStyle/>
          <a:p>
            <a:pPr>
              <a:buClr>
                <a:srgbClr val="4597A0"/>
              </a:buClr>
            </a:pPr>
            <a:r>
              <a:rPr lang="en-US" sz="4000" b="1" dirty="0" smtClean="0">
                <a:solidFill>
                  <a:srgbClr val="0F5EA2"/>
                </a:solidFill>
                <a:latin typeface="Calibri" charset="0"/>
                <a:ea typeface="MS PGothic" charset="0"/>
              </a:rPr>
              <a:t>Evaluation de </a:t>
            </a:r>
            <a:r>
              <a:rPr lang="en-US" sz="4000" b="1" dirty="0" err="1" smtClean="0">
                <a:solidFill>
                  <a:srgbClr val="0F5EA2"/>
                </a:solidFill>
                <a:latin typeface="Calibri" charset="0"/>
                <a:ea typeface="MS PGothic" charset="0"/>
              </a:rPr>
              <a:t>l’hypoesthésie</a:t>
            </a:r>
            <a:endParaRPr lang="en-US" sz="4000" b="1" dirty="0" smtClean="0">
              <a:solidFill>
                <a:srgbClr val="0F5EA2"/>
              </a:solidFill>
              <a:latin typeface="Calibri" charset="0"/>
              <a:ea typeface="MS PGothic" charset="0"/>
            </a:endParaRPr>
          </a:p>
          <a:p>
            <a:pPr marL="0" indent="0">
              <a:buClr>
                <a:srgbClr val="4597A0"/>
              </a:buClr>
              <a:buFont typeface="Wingdings" charset="0"/>
              <a:buNone/>
            </a:pPr>
            <a:endParaRPr lang="en-US" dirty="0">
              <a:solidFill>
                <a:srgbClr val="0F5EA2"/>
              </a:solidFill>
              <a:latin typeface="Calibri" charset="0"/>
              <a:ea typeface="MS PGothic" charset="0"/>
            </a:endParaRPr>
          </a:p>
          <a:p>
            <a:pPr>
              <a:buClr>
                <a:srgbClr val="4597A0"/>
              </a:buClr>
            </a:pPr>
            <a:r>
              <a:rPr lang="en-US" b="0" dirty="0" err="1" smtClean="0">
                <a:solidFill>
                  <a:srgbClr val="0F5EA2"/>
                </a:solidFill>
                <a:latin typeface="Calibri" charset="0"/>
                <a:ea typeface="MS PGothic" charset="0"/>
              </a:rPr>
              <a:t>Cartographier</a:t>
            </a:r>
            <a:r>
              <a:rPr lang="en-US" b="0" dirty="0" smtClean="0">
                <a:solidFill>
                  <a:srgbClr val="0F5EA2"/>
                </a:solidFill>
                <a:latin typeface="Calibri" charset="0"/>
                <a:ea typeface="MS PGothic" charset="0"/>
              </a:rPr>
              <a:t> la zone </a:t>
            </a:r>
            <a:r>
              <a:rPr lang="en-US" b="0" dirty="0" err="1" smtClean="0">
                <a:solidFill>
                  <a:srgbClr val="0F5EA2"/>
                </a:solidFill>
                <a:latin typeface="Calibri" charset="0"/>
                <a:ea typeface="MS PGothic" charset="0"/>
              </a:rPr>
              <a:t>hypoesthésique</a:t>
            </a:r>
            <a:r>
              <a:rPr lang="en-US" b="0" dirty="0" smtClean="0">
                <a:solidFill>
                  <a:srgbClr val="0F5EA2"/>
                </a:solidFill>
                <a:latin typeface="Calibri" charset="0"/>
                <a:ea typeface="MS PGothic" charset="0"/>
              </a:rPr>
              <a:t> avec</a:t>
            </a:r>
            <a:br>
              <a:rPr lang="en-US" b="0" dirty="0" smtClean="0">
                <a:solidFill>
                  <a:srgbClr val="0F5EA2"/>
                </a:solidFill>
                <a:latin typeface="Calibri" charset="0"/>
                <a:ea typeface="MS PGothic" charset="0"/>
              </a:rPr>
            </a:br>
            <a:r>
              <a:rPr lang="en-US" b="0" dirty="0" smtClean="0">
                <a:solidFill>
                  <a:srgbClr val="0F5EA2"/>
                </a:solidFill>
                <a:latin typeface="Calibri" charset="0"/>
                <a:ea typeface="MS PGothic" charset="0"/>
              </a:rPr>
              <a:t>les monofilaments de Semmes Weinstein</a:t>
            </a:r>
          </a:p>
          <a:p>
            <a:pPr marL="0" indent="0">
              <a:buClr>
                <a:srgbClr val="4597A0"/>
              </a:buClr>
              <a:buFont typeface="Arial" charset="0"/>
              <a:buChar char="•"/>
            </a:pPr>
            <a:endParaRPr lang="en-US" b="0" dirty="0" smtClean="0">
              <a:solidFill>
                <a:srgbClr val="0F5EA2"/>
              </a:solidFill>
              <a:latin typeface="Calibri" charset="0"/>
              <a:ea typeface="MS PGothic" charset="0"/>
            </a:endParaRPr>
          </a:p>
          <a:p>
            <a:pPr>
              <a:buClr>
                <a:srgbClr val="4597A0"/>
              </a:buClr>
            </a:pPr>
            <a:r>
              <a:rPr lang="en-US" dirty="0" err="1" smtClean="0">
                <a:solidFill>
                  <a:srgbClr val="0F5EA2"/>
                </a:solidFill>
                <a:latin typeface="Calibri" charset="0"/>
                <a:ea typeface="MS PGothic" charset="0"/>
              </a:rPr>
              <a:t>Déterminer</a:t>
            </a:r>
            <a:r>
              <a:rPr lang="en-US" dirty="0" smtClean="0">
                <a:solidFill>
                  <a:srgbClr val="0F5EA2"/>
                </a:solidFill>
                <a:latin typeface="Calibri" charset="0"/>
                <a:ea typeface="MS PGothic" charset="0"/>
              </a:rPr>
              <a:t> le </a:t>
            </a:r>
            <a:r>
              <a:rPr lang="en-US" dirty="0" err="1" smtClean="0">
                <a:solidFill>
                  <a:srgbClr val="0F5EA2"/>
                </a:solidFill>
                <a:latin typeface="Calibri" charset="0"/>
                <a:ea typeface="MS PGothic" charset="0"/>
              </a:rPr>
              <a:t>seuil</a:t>
            </a:r>
            <a:r>
              <a:rPr lang="en-US" dirty="0" smtClean="0">
                <a:solidFill>
                  <a:srgbClr val="0F5EA2"/>
                </a:solidFill>
                <a:latin typeface="Calibri" charset="0"/>
                <a:ea typeface="MS PGothic" charset="0"/>
              </a:rPr>
              <a:t> de perception </a:t>
            </a:r>
            <a:r>
              <a:rPr lang="en-US" dirty="0" err="1" smtClean="0">
                <a:solidFill>
                  <a:srgbClr val="0F5EA2"/>
                </a:solidFill>
                <a:latin typeface="Calibri" charset="0"/>
                <a:ea typeface="MS PGothic" charset="0"/>
              </a:rPr>
              <a:t>à</a:t>
            </a:r>
            <a:r>
              <a:rPr lang="en-US" dirty="0" smtClean="0">
                <a:solidFill>
                  <a:srgbClr val="0F5EA2"/>
                </a:solidFill>
                <a:latin typeface="Calibri" charset="0"/>
                <a:ea typeface="MS PGothic" charset="0"/>
              </a:rPr>
              <a:t> la </a:t>
            </a:r>
            <a:r>
              <a:rPr lang="en-US" dirty="0" err="1" smtClean="0">
                <a:solidFill>
                  <a:srgbClr val="0F5EA2"/>
                </a:solidFill>
                <a:latin typeface="Calibri" charset="0"/>
                <a:ea typeface="MS PGothic" charset="0"/>
              </a:rPr>
              <a:t>pression</a:t>
            </a:r>
            <a:r>
              <a:rPr lang="en-US" dirty="0" smtClean="0">
                <a:solidFill>
                  <a:srgbClr val="0F5EA2"/>
                </a:solidFill>
                <a:latin typeface="Calibri" charset="0"/>
                <a:ea typeface="MS PGothic" charset="0"/>
              </a:rPr>
              <a:t> (</a:t>
            </a:r>
            <a:r>
              <a:rPr lang="en-US" dirty="0" err="1" smtClean="0">
                <a:solidFill>
                  <a:srgbClr val="0F5EA2"/>
                </a:solidFill>
                <a:latin typeface="Calibri" charset="0"/>
                <a:ea typeface="MS PGothic" charset="0"/>
              </a:rPr>
              <a:t>spp</a:t>
            </a:r>
            <a:r>
              <a:rPr lang="en-US" dirty="0" smtClean="0">
                <a:solidFill>
                  <a:srgbClr val="0F5EA2"/>
                </a:solidFill>
                <a:latin typeface="Calibri" charset="0"/>
                <a:ea typeface="MS PGothic" charset="0"/>
              </a:rPr>
              <a:t>)</a:t>
            </a:r>
            <a:endParaRPr lang="en-US" b="0" dirty="0">
              <a:solidFill>
                <a:srgbClr val="0F5EA2"/>
              </a:solidFill>
              <a:latin typeface="Calibri" charset="0"/>
              <a:ea typeface="MS PGothic" charset="0"/>
            </a:endParaRPr>
          </a:p>
          <a:p>
            <a:pPr lvl="1">
              <a:buClr>
                <a:srgbClr val="4597A0"/>
              </a:buClr>
              <a:buFont typeface="Wingdings" charset="0"/>
              <a:buNone/>
            </a:pPr>
            <a:endParaRPr lang="en-US" b="0" dirty="0">
              <a:solidFill>
                <a:srgbClr val="0F5EA2"/>
              </a:solidFill>
              <a:latin typeface="Calibri" charset="0"/>
              <a:ea typeface="MS PGothic" charset="0"/>
            </a:endParaRPr>
          </a:p>
          <a:p>
            <a:pPr lvl="1">
              <a:buClr>
                <a:srgbClr val="4597A0"/>
              </a:buClr>
              <a:buFont typeface="Arial" charset="0"/>
              <a:buChar char="•"/>
            </a:pPr>
            <a:endParaRPr lang="en-CA" b="0" dirty="0">
              <a:solidFill>
                <a:srgbClr val="0F5EA2"/>
              </a:solidFill>
              <a:latin typeface="Calibri" charset="0"/>
              <a:ea typeface="MS PGothic" charset="0"/>
            </a:endParaRPr>
          </a:p>
        </p:txBody>
      </p:sp>
      <p:pic>
        <p:nvPicPr>
          <p:cNvPr id="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Grp="1" noChangeArrowheads="1"/>
          </p:cNvSpPr>
          <p:nvPr>
            <p:ph type="title"/>
            <p:custDataLst>
              <p:tags r:id="rId2"/>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MÉTHODE</a:t>
            </a:r>
            <a:endParaRPr lang="fr-FR" sz="3600" b="1" dirty="0">
              <a:solidFill>
                <a:schemeClr val="tx2"/>
              </a:solidFill>
              <a:latin typeface="Calibri" charset="0"/>
              <a:ea typeface="MS PGothic" charset="0"/>
            </a:endParaRPr>
          </a:p>
        </p:txBody>
      </p:sp>
      <p:sp>
        <p:nvSpPr>
          <p:cNvPr id="10"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71937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000" y="1152000"/>
            <a:ext cx="8833514" cy="4525963"/>
          </a:xfrm>
        </p:spPr>
        <p:txBody>
          <a:bodyPr>
            <a:noAutofit/>
          </a:bodyPr>
          <a:lstStyle/>
          <a:p>
            <a:pPr>
              <a:lnSpc>
                <a:spcPct val="110000"/>
              </a:lnSpc>
              <a:buClr>
                <a:srgbClr val="4597A0"/>
              </a:buClr>
            </a:pPr>
            <a:r>
              <a:rPr lang="en-US" dirty="0" err="1" smtClean="0">
                <a:solidFill>
                  <a:srgbClr val="2F5597"/>
                </a:solidFill>
                <a:latin typeface="Calibri" charset="0"/>
                <a:ea typeface="MS PGothic" charset="0"/>
              </a:rPr>
              <a:t>Seuil</a:t>
            </a:r>
            <a:r>
              <a:rPr lang="en-US" dirty="0" smtClean="0">
                <a:solidFill>
                  <a:srgbClr val="2F5597"/>
                </a:solidFill>
                <a:latin typeface="Calibri" charset="0"/>
                <a:ea typeface="MS PGothic" charset="0"/>
              </a:rPr>
              <a:t> de perception </a:t>
            </a:r>
            <a:r>
              <a:rPr lang="en-US" dirty="0" err="1" smtClean="0">
                <a:solidFill>
                  <a:srgbClr val="2F5597"/>
                </a:solidFill>
                <a:latin typeface="Calibri" charset="0"/>
                <a:ea typeface="MS PGothic" charset="0"/>
              </a:rPr>
              <a:t>à</a:t>
            </a:r>
            <a:r>
              <a:rPr lang="en-US" dirty="0" smtClean="0">
                <a:solidFill>
                  <a:srgbClr val="2F5597"/>
                </a:solidFill>
                <a:latin typeface="Calibri" charset="0"/>
                <a:ea typeface="MS PGothic" charset="0"/>
              </a:rPr>
              <a:t> la </a:t>
            </a:r>
            <a:r>
              <a:rPr lang="en-US" dirty="0" err="1" smtClean="0">
                <a:solidFill>
                  <a:srgbClr val="2F5597"/>
                </a:solidFill>
                <a:latin typeface="Calibri" charset="0"/>
                <a:ea typeface="MS PGothic" charset="0"/>
              </a:rPr>
              <a:t>pression</a:t>
            </a:r>
            <a:r>
              <a:rPr lang="en-US" dirty="0" smtClean="0">
                <a:solidFill>
                  <a:srgbClr val="2F5597"/>
                </a:solidFill>
                <a:latin typeface="Calibri" charset="0"/>
                <a:ea typeface="MS PGothic" charset="0"/>
              </a:rPr>
              <a:t> &gt; </a:t>
            </a:r>
            <a:r>
              <a:rPr lang="en-US" b="1" dirty="0" smtClean="0">
                <a:solidFill>
                  <a:srgbClr val="2F5597"/>
                </a:solidFill>
                <a:latin typeface="Calibri" charset="0"/>
                <a:ea typeface="MS PGothic" charset="0"/>
              </a:rPr>
              <a:t>5 g</a:t>
            </a:r>
          </a:p>
          <a:p>
            <a:pPr marL="457200" lvl="1" indent="0">
              <a:buClr>
                <a:srgbClr val="4597A0"/>
              </a:buClr>
              <a:buNone/>
            </a:pPr>
            <a:r>
              <a:rPr lang="en-US" dirty="0" smtClean="0">
                <a:solidFill>
                  <a:srgbClr val="2F5597"/>
                </a:solidFill>
                <a:latin typeface="Calibri" charset="0"/>
                <a:ea typeface="MS PGothic" charset="0"/>
              </a:rPr>
              <a:t>- </a:t>
            </a:r>
            <a:r>
              <a:rPr lang="en-US" dirty="0" err="1" smtClean="0">
                <a:solidFill>
                  <a:srgbClr val="2F5597"/>
                </a:solidFill>
                <a:latin typeface="Calibri" charset="0"/>
                <a:ea typeface="MS PGothic" charset="0"/>
              </a:rPr>
              <a:t>Thérapie</a:t>
            </a:r>
            <a:r>
              <a:rPr lang="en-US" dirty="0" smtClean="0">
                <a:solidFill>
                  <a:srgbClr val="2F5597"/>
                </a:solidFill>
                <a:latin typeface="Calibri" charset="0"/>
                <a:ea typeface="MS PGothic" charset="0"/>
              </a:rPr>
              <a:t> des </a:t>
            </a:r>
            <a:r>
              <a:rPr lang="en-US" dirty="0" err="1" smtClean="0">
                <a:solidFill>
                  <a:srgbClr val="2F5597"/>
                </a:solidFill>
                <a:latin typeface="Calibri" charset="0"/>
                <a:ea typeface="MS PGothic" charset="0"/>
              </a:rPr>
              <a:t>tracés</a:t>
            </a:r>
            <a:r>
              <a:rPr lang="en-US" dirty="0" smtClean="0">
                <a:solidFill>
                  <a:srgbClr val="2F5597"/>
                </a:solidFill>
                <a:latin typeface="Calibri" charset="0"/>
                <a:ea typeface="MS PGothic" charset="0"/>
              </a:rPr>
              <a:t>: 12x / jour </a:t>
            </a:r>
            <a:r>
              <a:rPr lang="en-US" dirty="0">
                <a:solidFill>
                  <a:srgbClr val="2F5597"/>
                </a:solidFill>
                <a:latin typeface="Calibri" charset="0"/>
                <a:ea typeface="MS PGothic" charset="0"/>
              </a:rPr>
              <a:t>15s → </a:t>
            </a:r>
            <a:r>
              <a:rPr lang="en-US" dirty="0" smtClean="0">
                <a:solidFill>
                  <a:srgbClr val="2F5597"/>
                </a:solidFill>
                <a:latin typeface="Calibri" charset="0"/>
                <a:ea typeface="MS PGothic" charset="0"/>
              </a:rPr>
              <a:t>3x / jour 10 </a:t>
            </a:r>
            <a:r>
              <a:rPr lang="en-US" dirty="0">
                <a:solidFill>
                  <a:srgbClr val="2F5597"/>
                </a:solidFill>
                <a:latin typeface="Calibri" charset="0"/>
                <a:ea typeface="MS PGothic" charset="0"/>
              </a:rPr>
              <a:t>min</a:t>
            </a:r>
          </a:p>
          <a:p>
            <a:pPr marL="457200" lvl="1" indent="0">
              <a:buClr>
                <a:srgbClr val="4597A0"/>
              </a:buClr>
              <a:buNone/>
            </a:pPr>
            <a:r>
              <a:rPr lang="en-US" dirty="0" smtClean="0">
                <a:solidFill>
                  <a:srgbClr val="2F5597"/>
                </a:solidFill>
                <a:latin typeface="Calibri" charset="0"/>
                <a:ea typeface="MS PGothic" charset="0"/>
              </a:rPr>
              <a:t>- Vibrations: 1x  /jour </a:t>
            </a:r>
            <a:r>
              <a:rPr lang="en-US" dirty="0">
                <a:solidFill>
                  <a:srgbClr val="2F5597"/>
                </a:solidFill>
                <a:latin typeface="Calibri" charset="0"/>
                <a:ea typeface="MS PGothic" charset="0"/>
              </a:rPr>
              <a:t>15s → 5 </a:t>
            </a:r>
            <a:r>
              <a:rPr lang="en-US" dirty="0" smtClean="0">
                <a:solidFill>
                  <a:srgbClr val="2F5597"/>
                </a:solidFill>
                <a:latin typeface="Calibri" charset="0"/>
                <a:ea typeface="MS PGothic" charset="0"/>
              </a:rPr>
              <a:t>min</a:t>
            </a:r>
          </a:p>
          <a:p>
            <a:pPr lvl="1">
              <a:buClr>
                <a:srgbClr val="4597A0"/>
              </a:buClr>
              <a:buFont typeface="Arial" charset="0"/>
              <a:buChar char="•"/>
            </a:pPr>
            <a:endParaRPr lang="en-US" sz="3600" dirty="0">
              <a:solidFill>
                <a:srgbClr val="2F5597"/>
              </a:solidFill>
              <a:latin typeface="Calibri" charset="0"/>
              <a:ea typeface="MS PGothic" charset="0"/>
            </a:endParaRPr>
          </a:p>
          <a:p>
            <a:pPr>
              <a:buClr>
                <a:srgbClr val="4597A0"/>
              </a:buClr>
            </a:pPr>
            <a:r>
              <a:rPr lang="en-US" dirty="0" err="1" smtClean="0">
                <a:solidFill>
                  <a:srgbClr val="2F5597"/>
                </a:solidFill>
                <a:latin typeface="Calibri" charset="0"/>
                <a:ea typeface="MS PGothic" charset="0"/>
              </a:rPr>
              <a:t>Seuil</a:t>
            </a:r>
            <a:r>
              <a:rPr lang="en-US" dirty="0" smtClean="0">
                <a:solidFill>
                  <a:srgbClr val="2F5597"/>
                </a:solidFill>
                <a:latin typeface="Calibri" charset="0"/>
                <a:ea typeface="MS PGothic" charset="0"/>
              </a:rPr>
              <a:t> de perception </a:t>
            </a:r>
            <a:r>
              <a:rPr lang="en-US" dirty="0" err="1" smtClean="0">
                <a:solidFill>
                  <a:srgbClr val="2F5597"/>
                </a:solidFill>
                <a:latin typeface="Calibri" charset="0"/>
                <a:ea typeface="MS PGothic" charset="0"/>
              </a:rPr>
              <a:t>à</a:t>
            </a:r>
            <a:r>
              <a:rPr lang="en-US" dirty="0" smtClean="0">
                <a:solidFill>
                  <a:srgbClr val="2F5597"/>
                </a:solidFill>
                <a:latin typeface="Calibri" charset="0"/>
                <a:ea typeface="MS PGothic" charset="0"/>
              </a:rPr>
              <a:t> la </a:t>
            </a:r>
            <a:r>
              <a:rPr lang="en-US" dirty="0" err="1" smtClean="0">
                <a:solidFill>
                  <a:srgbClr val="2F5597"/>
                </a:solidFill>
                <a:latin typeface="Calibri" charset="0"/>
                <a:ea typeface="MS PGothic" charset="0"/>
              </a:rPr>
              <a:t>pression</a:t>
            </a:r>
            <a:r>
              <a:rPr lang="en-US" dirty="0" smtClean="0">
                <a:solidFill>
                  <a:srgbClr val="2F5597"/>
                </a:solidFill>
                <a:latin typeface="Calibri" charset="0"/>
                <a:ea typeface="MS PGothic" charset="0"/>
              </a:rPr>
              <a:t> &lt; </a:t>
            </a:r>
            <a:r>
              <a:rPr lang="en-US" b="1" dirty="0" smtClean="0">
                <a:solidFill>
                  <a:srgbClr val="2F5597"/>
                </a:solidFill>
                <a:latin typeface="Calibri" charset="0"/>
                <a:ea typeface="MS PGothic" charset="0"/>
              </a:rPr>
              <a:t>5 g</a:t>
            </a:r>
            <a:endParaRPr lang="en-US" b="1" dirty="0">
              <a:solidFill>
                <a:srgbClr val="2F5597"/>
              </a:solidFill>
              <a:latin typeface="Calibri" charset="0"/>
              <a:ea typeface="MS PGothic" charset="0"/>
            </a:endParaRPr>
          </a:p>
          <a:p>
            <a:pPr lvl="1">
              <a:buClr>
                <a:srgbClr val="4597A0"/>
              </a:buClr>
            </a:pPr>
            <a:r>
              <a:rPr lang="en-US" dirty="0" err="1" smtClean="0">
                <a:solidFill>
                  <a:srgbClr val="2F5597"/>
                </a:solidFill>
                <a:latin typeface="Calibri" charset="0"/>
                <a:ea typeface="MS PGothic" charset="0"/>
              </a:rPr>
              <a:t>Thérapie</a:t>
            </a:r>
            <a:r>
              <a:rPr lang="en-US" dirty="0" smtClean="0">
                <a:solidFill>
                  <a:srgbClr val="2F5597"/>
                </a:solidFill>
                <a:latin typeface="Calibri" charset="0"/>
                <a:ea typeface="MS PGothic" charset="0"/>
              </a:rPr>
              <a:t> du </a:t>
            </a:r>
            <a:r>
              <a:rPr lang="en-US" dirty="0" err="1" smtClean="0">
                <a:solidFill>
                  <a:srgbClr val="2F5597"/>
                </a:solidFill>
                <a:latin typeface="Calibri" charset="0"/>
                <a:ea typeface="MS PGothic" charset="0"/>
              </a:rPr>
              <a:t>touche</a:t>
            </a:r>
            <a:r>
              <a:rPr lang="en-US" dirty="0" smtClean="0">
                <a:solidFill>
                  <a:srgbClr val="2F5597"/>
                </a:solidFill>
                <a:latin typeface="Calibri" charset="0"/>
                <a:ea typeface="MS PGothic" charset="0"/>
              </a:rPr>
              <a:t> </a:t>
            </a:r>
            <a:r>
              <a:rPr lang="en-US" dirty="0" err="1" smtClean="0">
                <a:solidFill>
                  <a:srgbClr val="2F5597"/>
                </a:solidFill>
                <a:latin typeface="Calibri" charset="0"/>
                <a:ea typeface="MS PGothic" charset="0"/>
              </a:rPr>
              <a:t>à</a:t>
            </a:r>
            <a:r>
              <a:rPr lang="en-US" dirty="0" smtClean="0">
                <a:solidFill>
                  <a:srgbClr val="2F5597"/>
                </a:solidFill>
                <a:latin typeface="Calibri" charset="0"/>
                <a:ea typeface="MS PGothic" charset="0"/>
              </a:rPr>
              <a:t> tout: 12x / jour 15s </a:t>
            </a:r>
            <a:r>
              <a:rPr lang="en-US" dirty="0">
                <a:solidFill>
                  <a:srgbClr val="2F5597"/>
                </a:solidFill>
                <a:latin typeface="Calibri" charset="0"/>
                <a:ea typeface="MS PGothic" charset="0"/>
              </a:rPr>
              <a:t>→ 4x 5 </a:t>
            </a:r>
            <a:r>
              <a:rPr lang="en-US" dirty="0" smtClean="0">
                <a:solidFill>
                  <a:srgbClr val="2F5597"/>
                </a:solidFill>
                <a:latin typeface="Calibri" charset="0"/>
                <a:ea typeface="MS PGothic" charset="0"/>
              </a:rPr>
              <a:t>min</a:t>
            </a:r>
          </a:p>
          <a:p>
            <a:pPr lvl="1">
              <a:buClr>
                <a:srgbClr val="4597A0"/>
              </a:buClr>
            </a:pPr>
            <a:r>
              <a:rPr lang="en-US" dirty="0" smtClean="0">
                <a:solidFill>
                  <a:srgbClr val="2F5597"/>
                </a:solidFill>
                <a:latin typeface="Calibri" charset="0"/>
                <a:ea typeface="MS PGothic" charset="0"/>
              </a:rPr>
              <a:t>Vibrations: 1x / jour </a:t>
            </a:r>
            <a:r>
              <a:rPr lang="en-US" dirty="0">
                <a:solidFill>
                  <a:srgbClr val="2F5597"/>
                </a:solidFill>
                <a:latin typeface="Calibri" charset="0"/>
                <a:ea typeface="MS PGothic" charset="0"/>
              </a:rPr>
              <a:t>15s → 5 min</a:t>
            </a:r>
          </a:p>
          <a:p>
            <a:endParaRPr lang="fr-FR" dirty="0"/>
          </a:p>
        </p:txBody>
      </p:sp>
      <p:pic>
        <p:nvPicPr>
          <p:cNvPr id="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txBox="1">
            <a:spLocks noChangeArrowheads="1"/>
          </p:cNvSpPr>
          <p:nvPr>
            <p:custDataLst>
              <p:tags r:id="rId1"/>
            </p:custDataLst>
          </p:nvPr>
        </p:nvSpPr>
        <p:spPr>
          <a:xfrm>
            <a:off x="506037" y="132164"/>
            <a:ext cx="7297065"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TRAITEMENT DE L’HYPOESTHÉSIE</a:t>
            </a:r>
            <a:endParaRPr lang="fr-FR" sz="3600" b="1" dirty="0">
              <a:solidFill>
                <a:schemeClr val="tx2"/>
              </a:solidFill>
              <a:latin typeface="Calibri" charset="0"/>
              <a:ea typeface="MS PGothic" charset="0"/>
            </a:endParaRPr>
          </a:p>
        </p:txBody>
      </p:sp>
      <p:sp>
        <p:nvSpPr>
          <p:cNvPr id="6"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3038024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000" y="1152000"/>
            <a:ext cx="8833514" cy="4525963"/>
          </a:xfrm>
        </p:spPr>
        <p:txBody>
          <a:bodyPr>
            <a:noAutofit/>
          </a:bodyPr>
          <a:lstStyle/>
          <a:p>
            <a:pPr marL="0" indent="0">
              <a:buNone/>
            </a:pPr>
            <a:r>
              <a:rPr lang="fr-FR" dirty="0" smtClean="0">
                <a:solidFill>
                  <a:schemeClr val="tx2"/>
                </a:solidFill>
              </a:rPr>
              <a:t>La rééducation sensitive est considérée comme étant un succès quand:</a:t>
            </a:r>
          </a:p>
          <a:p>
            <a:pPr marL="0" indent="0">
              <a:buNone/>
            </a:pPr>
            <a:endParaRPr lang="fr-FR" dirty="0" smtClean="0">
              <a:solidFill>
                <a:schemeClr val="tx2"/>
              </a:solidFill>
            </a:endParaRPr>
          </a:p>
          <a:p>
            <a:r>
              <a:rPr lang="fr-FR" dirty="0" smtClean="0">
                <a:solidFill>
                  <a:schemeClr val="tx2"/>
                </a:solidFill>
              </a:rPr>
              <a:t>Le score au QDSA est diminué de 50% ou</a:t>
            </a:r>
          </a:p>
          <a:p>
            <a:r>
              <a:rPr lang="fr-FR" dirty="0" smtClean="0">
                <a:solidFill>
                  <a:schemeClr val="tx2"/>
                </a:solidFill>
              </a:rPr>
              <a:t>Le score au QDSA passe sous les 20 points ou</a:t>
            </a:r>
          </a:p>
          <a:p>
            <a:r>
              <a:rPr lang="fr-FR" dirty="0" smtClean="0">
                <a:solidFill>
                  <a:schemeClr val="tx2"/>
                </a:solidFill>
              </a:rPr>
              <a:t>Le score au QDSA est diminué de 30 points </a:t>
            </a:r>
            <a:r>
              <a:rPr lang="fr-FR" smtClean="0">
                <a:solidFill>
                  <a:schemeClr val="tx2"/>
                </a:solidFill>
              </a:rPr>
              <a:t>ou </a:t>
            </a:r>
          </a:p>
          <a:p>
            <a:r>
              <a:rPr lang="fr-FR" smtClean="0">
                <a:solidFill>
                  <a:schemeClr val="tx2"/>
                </a:solidFill>
              </a:rPr>
              <a:t>EVA est moins de 3/10</a:t>
            </a:r>
            <a:endParaRPr lang="fr-FR" dirty="0" smtClean="0">
              <a:solidFill>
                <a:schemeClr val="tx2"/>
              </a:solidFill>
            </a:endParaRPr>
          </a:p>
          <a:p>
            <a:pPr marL="0" indent="0">
              <a:buNone/>
            </a:pPr>
            <a:endParaRPr lang="fr-FR" dirty="0" smtClean="0">
              <a:solidFill>
                <a:schemeClr val="tx2"/>
              </a:solidFill>
            </a:endParaRPr>
          </a:p>
          <a:p>
            <a:endParaRPr lang="fr-FR" dirty="0">
              <a:solidFill>
                <a:schemeClr val="tx2"/>
              </a:solidFill>
            </a:endParaRPr>
          </a:p>
          <a:p>
            <a:endParaRPr lang="fr-FR" dirty="0">
              <a:solidFill>
                <a:schemeClr val="tx2"/>
              </a:solidFill>
            </a:endParaRPr>
          </a:p>
        </p:txBody>
      </p:sp>
      <p:pic>
        <p:nvPicPr>
          <p:cNvPr id="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txBox="1">
            <a:spLocks noChangeArrowheads="1"/>
          </p:cNvSpPr>
          <p:nvPr>
            <p:custDataLst>
              <p:tags r:id="rId1"/>
            </p:custDataLst>
          </p:nvPr>
        </p:nvSpPr>
        <p:spPr>
          <a:xfrm>
            <a:off x="506037" y="132164"/>
            <a:ext cx="7297065"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b="1" dirty="0" smtClean="0">
                <a:solidFill>
                  <a:schemeClr val="tx2"/>
                </a:solidFill>
                <a:latin typeface="Calibri" charset="0"/>
                <a:ea typeface="MS PGothic" charset="0"/>
              </a:rPr>
              <a:t>Rééducation sensitive</a:t>
            </a:r>
            <a:endParaRPr lang="fr-FR" sz="3600" b="1" dirty="0">
              <a:solidFill>
                <a:schemeClr val="tx2"/>
              </a:solidFill>
              <a:latin typeface="Calibri" charset="0"/>
              <a:ea typeface="MS PGothic" charset="0"/>
            </a:endParaRPr>
          </a:p>
        </p:txBody>
      </p:sp>
      <p:sp>
        <p:nvSpPr>
          <p:cNvPr id="6"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6254870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a:xfrm>
            <a:off x="162000" y="1152000"/>
            <a:ext cx="8833514" cy="5031271"/>
          </a:xfrm>
        </p:spPr>
        <p:txBody>
          <a:bodyPr>
            <a:noAutofit/>
          </a:bodyPr>
          <a:lstStyle/>
          <a:p>
            <a:pPr>
              <a:lnSpc>
                <a:spcPct val="110000"/>
              </a:lnSpc>
              <a:buClr>
                <a:srgbClr val="2F5597"/>
              </a:buClr>
            </a:pPr>
            <a:r>
              <a:rPr lang="en-US" sz="2800" dirty="0" err="1" smtClean="0">
                <a:solidFill>
                  <a:srgbClr val="2F5597"/>
                </a:solidFill>
                <a:latin typeface="Arial"/>
                <a:cs typeface="Arial"/>
              </a:rPr>
              <a:t>Homme</a:t>
            </a:r>
            <a:r>
              <a:rPr lang="en-US" sz="2800" dirty="0" smtClean="0">
                <a:solidFill>
                  <a:srgbClr val="2F5597"/>
                </a:solidFill>
                <a:latin typeface="Arial"/>
                <a:cs typeface="Arial"/>
              </a:rPr>
              <a:t> 59 </a:t>
            </a:r>
            <a:r>
              <a:rPr lang="en-US" sz="2800" dirty="0" err="1" smtClean="0">
                <a:solidFill>
                  <a:srgbClr val="2F5597"/>
                </a:solidFill>
                <a:latin typeface="Arial"/>
                <a:cs typeface="Arial"/>
              </a:rPr>
              <a:t>ans</a:t>
            </a:r>
            <a:endParaRPr lang="en-US" sz="800" noProof="0" dirty="0" smtClean="0">
              <a:solidFill>
                <a:srgbClr val="2F5597"/>
              </a:solidFill>
              <a:latin typeface="Arial"/>
              <a:cs typeface="Arial"/>
            </a:endParaRPr>
          </a:p>
          <a:p>
            <a:pPr>
              <a:lnSpc>
                <a:spcPct val="110000"/>
              </a:lnSpc>
              <a:buClr>
                <a:srgbClr val="2F5597"/>
              </a:buClr>
            </a:pPr>
            <a:r>
              <a:rPr lang="en-US" sz="2800" noProof="0" dirty="0" smtClean="0">
                <a:solidFill>
                  <a:srgbClr val="2F5597"/>
                </a:solidFill>
                <a:latin typeface="Arial"/>
                <a:cs typeface="Arial"/>
              </a:rPr>
              <a:t>Amputation du tiers proximal de </a:t>
            </a:r>
            <a:r>
              <a:rPr lang="en-US" sz="2800" noProof="0" dirty="0" err="1" smtClean="0">
                <a:solidFill>
                  <a:srgbClr val="2F5597"/>
                </a:solidFill>
                <a:latin typeface="Arial"/>
                <a:cs typeface="Arial"/>
              </a:rPr>
              <a:t>l’avant</a:t>
            </a:r>
            <a:r>
              <a:rPr lang="en-US" sz="2800" noProof="0" dirty="0" smtClean="0">
                <a:solidFill>
                  <a:srgbClr val="2F5597"/>
                </a:solidFill>
                <a:latin typeface="Arial"/>
                <a:cs typeface="Arial"/>
              </a:rPr>
              <a:t>-bras </a:t>
            </a:r>
            <a:br>
              <a:rPr lang="en-US" sz="2800" noProof="0" dirty="0" smtClean="0">
                <a:solidFill>
                  <a:srgbClr val="2F5597"/>
                </a:solidFill>
                <a:latin typeface="Arial"/>
                <a:cs typeface="Arial"/>
              </a:rPr>
            </a:br>
            <a:r>
              <a:rPr lang="en-US" sz="2800" noProof="0" dirty="0" smtClean="0">
                <a:solidFill>
                  <a:srgbClr val="2F5597"/>
                </a:solidFill>
                <a:latin typeface="Arial"/>
                <a:cs typeface="Arial"/>
              </a:rPr>
              <a:t>suite</a:t>
            </a:r>
            <a:r>
              <a:rPr lang="en-US" sz="2800" dirty="0">
                <a:solidFill>
                  <a:srgbClr val="2F5597"/>
                </a:solidFill>
                <a:latin typeface="Arial"/>
                <a:cs typeface="Arial"/>
              </a:rPr>
              <a:t> </a:t>
            </a:r>
            <a:r>
              <a:rPr lang="en-US" sz="2800" noProof="0" dirty="0" err="1" smtClean="0">
                <a:solidFill>
                  <a:srgbClr val="2F5597"/>
                </a:solidFill>
                <a:latin typeface="Arial"/>
                <a:cs typeface="Arial"/>
              </a:rPr>
              <a:t>à</a:t>
            </a:r>
            <a:r>
              <a:rPr lang="en-US" sz="2800" noProof="0" dirty="0" smtClean="0">
                <a:solidFill>
                  <a:srgbClr val="2F5597"/>
                </a:solidFill>
                <a:latin typeface="Arial"/>
                <a:cs typeface="Arial"/>
              </a:rPr>
              <a:t> </a:t>
            </a:r>
            <a:r>
              <a:rPr lang="en-US" sz="2800" noProof="0" dirty="0" err="1" smtClean="0">
                <a:solidFill>
                  <a:srgbClr val="2F5597"/>
                </a:solidFill>
                <a:latin typeface="Arial"/>
                <a:cs typeface="Arial"/>
              </a:rPr>
              <a:t>électrisation</a:t>
            </a:r>
            <a:r>
              <a:rPr lang="en-US" sz="800" dirty="0" smtClean="0">
                <a:solidFill>
                  <a:srgbClr val="2F5597"/>
                </a:solidFill>
                <a:latin typeface="Arial"/>
                <a:cs typeface="Arial"/>
              </a:rPr>
              <a:t> </a:t>
            </a:r>
            <a:endParaRPr lang="en-US" sz="800" noProof="0" dirty="0" smtClean="0">
              <a:solidFill>
                <a:srgbClr val="2F5597"/>
              </a:solidFill>
              <a:latin typeface="Arial"/>
              <a:cs typeface="Arial"/>
            </a:endParaRPr>
          </a:p>
          <a:p>
            <a:pPr>
              <a:lnSpc>
                <a:spcPct val="110000"/>
              </a:lnSpc>
              <a:buClr>
                <a:srgbClr val="2F5597"/>
              </a:buClr>
            </a:pPr>
            <a:r>
              <a:rPr lang="en-US" sz="2800" dirty="0" err="1" smtClean="0">
                <a:solidFill>
                  <a:srgbClr val="2F5597"/>
                </a:solidFill>
                <a:latin typeface="Arial"/>
                <a:cs typeface="Arial"/>
              </a:rPr>
              <a:t>Douleur</a:t>
            </a:r>
            <a:r>
              <a:rPr lang="en-US" sz="2800" dirty="0" smtClean="0">
                <a:solidFill>
                  <a:srgbClr val="2F5597"/>
                </a:solidFill>
                <a:latin typeface="Arial"/>
                <a:cs typeface="Arial"/>
              </a:rPr>
              <a:t> </a:t>
            </a:r>
            <a:r>
              <a:rPr lang="en-US" sz="2800" dirty="0" err="1" smtClean="0">
                <a:solidFill>
                  <a:srgbClr val="2F5597"/>
                </a:solidFill>
                <a:latin typeface="Arial"/>
                <a:cs typeface="Arial"/>
              </a:rPr>
              <a:t>neuropathiques</a:t>
            </a:r>
            <a:r>
              <a:rPr lang="en-US" sz="2800" dirty="0" smtClean="0">
                <a:solidFill>
                  <a:srgbClr val="2F5597"/>
                </a:solidFill>
                <a:latin typeface="Arial"/>
                <a:cs typeface="Arial"/>
              </a:rPr>
              <a:t> pendant 18 </a:t>
            </a:r>
            <a:r>
              <a:rPr lang="en-US" sz="2800" dirty="0" err="1" smtClean="0">
                <a:solidFill>
                  <a:srgbClr val="2F5597"/>
                </a:solidFill>
                <a:latin typeface="Arial"/>
                <a:cs typeface="Arial"/>
              </a:rPr>
              <a:t>mois</a:t>
            </a:r>
            <a:endParaRPr lang="en-US" sz="800" dirty="0" smtClean="0">
              <a:solidFill>
                <a:srgbClr val="2F5597"/>
              </a:solidFill>
              <a:latin typeface="Arial"/>
              <a:cs typeface="Arial"/>
            </a:endParaRPr>
          </a:p>
          <a:p>
            <a:pPr>
              <a:lnSpc>
                <a:spcPct val="110000"/>
              </a:lnSpc>
              <a:buClr>
                <a:srgbClr val="2F5597"/>
              </a:buClr>
            </a:pPr>
            <a:r>
              <a:rPr lang="en-US" sz="2800" dirty="0" err="1" smtClean="0">
                <a:solidFill>
                  <a:srgbClr val="2F5597"/>
                </a:solidFill>
                <a:latin typeface="Arial"/>
                <a:cs typeface="Arial"/>
              </a:rPr>
              <a:t>Médication</a:t>
            </a:r>
            <a:r>
              <a:rPr lang="en-US" sz="2800" dirty="0" smtClean="0">
                <a:solidFill>
                  <a:srgbClr val="2F5597"/>
                </a:solidFill>
                <a:latin typeface="Arial"/>
                <a:cs typeface="Arial"/>
              </a:rPr>
              <a:t>: </a:t>
            </a:r>
            <a:r>
              <a:rPr lang="en-US" sz="2800" dirty="0" err="1" smtClean="0">
                <a:solidFill>
                  <a:srgbClr val="2F5597"/>
                </a:solidFill>
                <a:latin typeface="Arial"/>
                <a:cs typeface="Arial"/>
              </a:rPr>
              <a:t>Lyrica</a:t>
            </a:r>
            <a:endParaRPr lang="en-US" sz="2800" dirty="0" smtClean="0">
              <a:solidFill>
                <a:srgbClr val="2F5597"/>
              </a:solidFill>
              <a:latin typeface="Arial"/>
              <a:cs typeface="Arial"/>
            </a:endParaRPr>
          </a:p>
          <a:p>
            <a:pPr>
              <a:lnSpc>
                <a:spcPct val="110000"/>
              </a:lnSpc>
              <a:buClr>
                <a:srgbClr val="2F5597"/>
              </a:buClr>
            </a:pPr>
            <a:r>
              <a:rPr lang="en-US" sz="2800" dirty="0" err="1" smtClean="0">
                <a:solidFill>
                  <a:srgbClr val="2F5597"/>
                </a:solidFill>
                <a:latin typeface="Arial"/>
                <a:cs typeface="Arial"/>
              </a:rPr>
              <a:t>Enfouissement</a:t>
            </a:r>
            <a:r>
              <a:rPr lang="en-US" sz="2800" dirty="0" smtClean="0">
                <a:solidFill>
                  <a:srgbClr val="2F5597"/>
                </a:solidFill>
                <a:latin typeface="Arial"/>
                <a:cs typeface="Arial"/>
              </a:rPr>
              <a:t> du </a:t>
            </a:r>
            <a:r>
              <a:rPr lang="en-US" sz="2800" dirty="0" err="1" smtClean="0">
                <a:solidFill>
                  <a:srgbClr val="2F5597"/>
                </a:solidFill>
                <a:latin typeface="Arial"/>
                <a:cs typeface="Arial"/>
              </a:rPr>
              <a:t>névrome</a:t>
            </a:r>
            <a:endParaRPr lang="en-US" sz="2800" noProof="0" dirty="0" smtClean="0">
              <a:solidFill>
                <a:srgbClr val="2F5597"/>
              </a:solidFill>
              <a:latin typeface="Arial"/>
              <a:cs typeface="Arial"/>
            </a:endParaRPr>
          </a:p>
          <a:p>
            <a:pPr>
              <a:lnSpc>
                <a:spcPct val="110000"/>
              </a:lnSpc>
              <a:buClr>
                <a:srgbClr val="2F5597"/>
              </a:buClr>
            </a:pPr>
            <a:r>
              <a:rPr lang="en-US" sz="2800" noProof="0" dirty="0" smtClean="0">
                <a:solidFill>
                  <a:srgbClr val="2F5597"/>
                </a:solidFill>
                <a:latin typeface="Arial"/>
                <a:cs typeface="Arial"/>
              </a:rPr>
              <a:t>Amputation en proximal </a:t>
            </a:r>
            <a:r>
              <a:rPr lang="en-US" sz="2800" noProof="0" dirty="0" err="1" smtClean="0">
                <a:solidFill>
                  <a:srgbClr val="2F5597"/>
                </a:solidFill>
                <a:latin typeface="Arial"/>
                <a:cs typeface="Arial"/>
              </a:rPr>
              <a:t>suggérée</a:t>
            </a:r>
            <a:endParaRPr lang="en-US" sz="2800" noProof="0" dirty="0" smtClean="0">
              <a:solidFill>
                <a:srgbClr val="2F5597"/>
              </a:solidFill>
              <a:latin typeface="Arial"/>
              <a:cs typeface="Arial"/>
            </a:endParaRPr>
          </a:p>
          <a:p>
            <a:pPr>
              <a:lnSpc>
                <a:spcPct val="110000"/>
              </a:lnSpc>
              <a:buClr>
                <a:srgbClr val="2F5597"/>
              </a:buClr>
            </a:pPr>
            <a:r>
              <a:rPr lang="en-US" sz="2800" dirty="0" err="1" smtClean="0">
                <a:solidFill>
                  <a:srgbClr val="2F5597"/>
                </a:solidFill>
                <a:latin typeface="Arial"/>
                <a:cs typeface="Arial"/>
              </a:rPr>
              <a:t>Rééducation</a:t>
            </a:r>
            <a:r>
              <a:rPr lang="en-US" sz="2800" dirty="0" smtClean="0">
                <a:solidFill>
                  <a:srgbClr val="2F5597"/>
                </a:solidFill>
                <a:latin typeface="Arial"/>
                <a:cs typeface="Arial"/>
              </a:rPr>
              <a:t> sensitive </a:t>
            </a:r>
            <a:r>
              <a:rPr lang="en-US" sz="2800" dirty="0" err="1" smtClean="0">
                <a:solidFill>
                  <a:srgbClr val="2F5597"/>
                </a:solidFill>
                <a:latin typeface="Arial"/>
                <a:cs typeface="Arial"/>
              </a:rPr>
              <a:t>débutée</a:t>
            </a:r>
            <a:endParaRPr lang="en-US" sz="2800" noProof="0" dirty="0" smtClean="0">
              <a:solidFill>
                <a:srgbClr val="2F5597"/>
              </a:solidFill>
              <a:latin typeface="Arial"/>
              <a:cs typeface="Arial"/>
            </a:endParaRPr>
          </a:p>
        </p:txBody>
      </p:sp>
      <p:sp>
        <p:nvSpPr>
          <p:cNvPr id="9"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pic>
        <p:nvPicPr>
          <p:cNvPr id="1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1067409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9"/>
          <p:cNvSpPr>
            <a:spLocks noGrp="1" noChangeArrowheads="1"/>
          </p:cNvSpPr>
          <p:nvPr>
            <p:ph type="body" sz="half" idx="1"/>
          </p:nvPr>
        </p:nvSpPr>
        <p:spPr>
          <a:xfrm>
            <a:off x="161999" y="1152000"/>
            <a:ext cx="5628987" cy="4864700"/>
          </a:xfrm>
        </p:spPr>
        <p:txBody>
          <a:bodyPr>
            <a:noAutofit/>
          </a:bodyPr>
          <a:lstStyle/>
          <a:p>
            <a:pPr marL="350838" indent="0">
              <a:buNone/>
            </a:pPr>
            <a:r>
              <a:rPr lang="en-US" b="1" dirty="0" err="1" smtClean="0">
                <a:solidFill>
                  <a:srgbClr val="2F5597"/>
                </a:solidFill>
                <a:latin typeface="Arial"/>
                <a:cs typeface="Arial"/>
              </a:rPr>
              <a:t>É</a:t>
            </a:r>
            <a:r>
              <a:rPr lang="en-US" b="1" noProof="0" dirty="0" smtClean="0">
                <a:solidFill>
                  <a:srgbClr val="2F5597"/>
                </a:solidFill>
                <a:latin typeface="Arial"/>
                <a:cs typeface="Arial"/>
              </a:rPr>
              <a:t>valuation </a:t>
            </a:r>
            <a:r>
              <a:rPr lang="en-US" b="1" noProof="0" dirty="0" err="1" smtClean="0">
                <a:solidFill>
                  <a:srgbClr val="2F5597"/>
                </a:solidFill>
                <a:latin typeface="Arial"/>
                <a:cs typeface="Arial"/>
              </a:rPr>
              <a:t>initiale</a:t>
            </a:r>
            <a:r>
              <a:rPr lang="en-US" sz="2000" b="1" noProof="0" dirty="0" smtClean="0">
                <a:solidFill>
                  <a:srgbClr val="2F5597"/>
                </a:solidFill>
                <a:latin typeface="Arial"/>
                <a:cs typeface="Arial"/>
              </a:rPr>
              <a:t/>
            </a:r>
            <a:br>
              <a:rPr lang="en-US" sz="2000" b="1" noProof="0" dirty="0" smtClean="0">
                <a:solidFill>
                  <a:srgbClr val="2F5597"/>
                </a:solidFill>
                <a:latin typeface="Arial"/>
                <a:cs typeface="Arial"/>
              </a:rPr>
            </a:br>
            <a:endParaRPr lang="en-US" sz="2000" b="1" dirty="0">
              <a:solidFill>
                <a:srgbClr val="2F5597"/>
              </a:solidFill>
              <a:latin typeface="Arial"/>
              <a:cs typeface="Arial"/>
            </a:endParaRPr>
          </a:p>
          <a:p>
            <a:pPr marL="350838" indent="-350838" defTabSz="-6350"/>
            <a:r>
              <a:rPr lang="en-US" noProof="0" dirty="0" err="1" smtClean="0">
                <a:solidFill>
                  <a:srgbClr val="2F5597"/>
                </a:solidFill>
                <a:latin typeface="Arial"/>
                <a:cs typeface="Arial"/>
              </a:rPr>
              <a:t>Allodynographie</a:t>
            </a:r>
            <a:r>
              <a:rPr lang="en-US" noProof="0" dirty="0" smtClean="0">
                <a:solidFill>
                  <a:srgbClr val="2F5597"/>
                </a:solidFill>
                <a:latin typeface="Arial"/>
                <a:cs typeface="Arial"/>
              </a:rPr>
              <a:t> avec </a:t>
            </a:r>
            <a:br>
              <a:rPr lang="en-US" noProof="0" dirty="0" smtClean="0">
                <a:solidFill>
                  <a:srgbClr val="2F5597"/>
                </a:solidFill>
                <a:latin typeface="Arial"/>
                <a:cs typeface="Arial"/>
              </a:rPr>
            </a:br>
            <a:r>
              <a:rPr lang="en-US" noProof="0" dirty="0" smtClean="0">
                <a:solidFill>
                  <a:srgbClr val="2F5597"/>
                </a:solidFill>
                <a:latin typeface="Arial"/>
                <a:cs typeface="Arial"/>
              </a:rPr>
              <a:t>SWM 15g </a:t>
            </a:r>
            <a:endParaRPr lang="en-US" sz="2000" dirty="0" smtClean="0">
              <a:solidFill>
                <a:srgbClr val="2F5597"/>
              </a:solidFill>
              <a:latin typeface="Arial"/>
              <a:cs typeface="Arial"/>
            </a:endParaRPr>
          </a:p>
          <a:p>
            <a:endParaRPr lang="en-US" sz="2000" dirty="0" smtClean="0">
              <a:solidFill>
                <a:srgbClr val="2F5597"/>
              </a:solidFill>
              <a:latin typeface="Arial"/>
              <a:cs typeface="Arial"/>
            </a:endParaRPr>
          </a:p>
          <a:p>
            <a:r>
              <a:rPr lang="en-US" dirty="0" err="1" smtClean="0">
                <a:solidFill>
                  <a:srgbClr val="2F5597"/>
                </a:solidFill>
                <a:latin typeface="Arial"/>
                <a:cs typeface="Arial"/>
              </a:rPr>
              <a:t>L</a:t>
            </a:r>
            <a:r>
              <a:rPr lang="en-US" dirty="0" err="1">
                <a:solidFill>
                  <a:srgbClr val="2F5597"/>
                </a:solidFill>
                <a:latin typeface="Arial"/>
                <a:cs typeface="Arial"/>
              </a:rPr>
              <a:t>é</a:t>
            </a:r>
            <a:r>
              <a:rPr lang="en-US" dirty="0" err="1" smtClean="0">
                <a:solidFill>
                  <a:srgbClr val="2F5597"/>
                </a:solidFill>
                <a:latin typeface="Arial"/>
                <a:cs typeface="Arial"/>
              </a:rPr>
              <a:t>sion</a:t>
            </a:r>
            <a:r>
              <a:rPr lang="en-US" dirty="0" smtClean="0">
                <a:solidFill>
                  <a:srgbClr val="2F5597"/>
                </a:solidFill>
                <a:latin typeface="Arial"/>
                <a:cs typeface="Arial"/>
              </a:rPr>
              <a:t> </a:t>
            </a:r>
            <a:r>
              <a:rPr lang="en-US" dirty="0" err="1" smtClean="0">
                <a:solidFill>
                  <a:srgbClr val="2F5597"/>
                </a:solidFill>
                <a:latin typeface="Arial"/>
                <a:cs typeface="Arial"/>
              </a:rPr>
              <a:t>axonale</a:t>
            </a:r>
            <a:r>
              <a:rPr lang="en-US" dirty="0" smtClean="0">
                <a:solidFill>
                  <a:srgbClr val="2F5597"/>
                </a:solidFill>
                <a:latin typeface="Arial"/>
                <a:cs typeface="Arial"/>
              </a:rPr>
              <a:t>: </a:t>
            </a:r>
            <a:br>
              <a:rPr lang="en-US" dirty="0" smtClean="0">
                <a:solidFill>
                  <a:srgbClr val="2F5597"/>
                </a:solidFill>
                <a:latin typeface="Arial"/>
                <a:cs typeface="Arial"/>
              </a:rPr>
            </a:br>
            <a:r>
              <a:rPr lang="fr-FR" dirty="0" smtClean="0">
                <a:solidFill>
                  <a:srgbClr val="2F5597"/>
                </a:solidFill>
                <a:latin typeface="Arial"/>
                <a:cs typeface="Arial"/>
              </a:rPr>
              <a:t>branche antérieure du </a:t>
            </a:r>
            <a:br>
              <a:rPr lang="fr-FR" dirty="0" smtClean="0">
                <a:solidFill>
                  <a:srgbClr val="2F5597"/>
                </a:solidFill>
                <a:latin typeface="Arial"/>
                <a:cs typeface="Arial"/>
              </a:rPr>
            </a:br>
            <a:r>
              <a:rPr lang="fr-FR" dirty="0" smtClean="0">
                <a:solidFill>
                  <a:srgbClr val="2F5597"/>
                </a:solidFill>
                <a:latin typeface="Arial"/>
                <a:cs typeface="Arial"/>
              </a:rPr>
              <a:t>nerf cutané </a:t>
            </a:r>
            <a:r>
              <a:rPr lang="fr-FR" dirty="0" err="1">
                <a:solidFill>
                  <a:srgbClr val="2F5597"/>
                </a:solidFill>
                <a:latin typeface="Arial"/>
                <a:cs typeface="Arial"/>
              </a:rPr>
              <a:t>medial</a:t>
            </a:r>
            <a:r>
              <a:rPr lang="fr-FR" dirty="0">
                <a:solidFill>
                  <a:srgbClr val="2F5597"/>
                </a:solidFill>
                <a:latin typeface="Arial"/>
                <a:cs typeface="Arial"/>
              </a:rPr>
              <a:t> </a:t>
            </a:r>
            <a:r>
              <a:rPr lang="fr-FR" dirty="0" smtClean="0">
                <a:solidFill>
                  <a:srgbClr val="2F5597"/>
                </a:solidFill>
                <a:latin typeface="Arial"/>
                <a:cs typeface="Arial"/>
              </a:rPr>
              <a:t>de l’avant-bras</a:t>
            </a:r>
            <a:endParaRPr lang="en-US" noProof="0" dirty="0" smtClean="0">
              <a:solidFill>
                <a:srgbClr val="2F5597"/>
              </a:solidFill>
              <a:latin typeface="Arial"/>
              <a:cs typeface="Arial"/>
            </a:endParaRPr>
          </a:p>
        </p:txBody>
      </p:sp>
      <p:pic>
        <p:nvPicPr>
          <p:cNvPr id="234500" name="Picture 8" descr="C2010-11-2400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828981" y="1287121"/>
            <a:ext cx="3166533" cy="5253470"/>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4501" name="Text Box 10"/>
          <p:cNvSpPr txBox="1">
            <a:spLocks noChangeArrowheads="1"/>
          </p:cNvSpPr>
          <p:nvPr/>
        </p:nvSpPr>
        <p:spPr bwMode="auto">
          <a:xfrm>
            <a:off x="5790986" y="6172993"/>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en-US" dirty="0" smtClean="0">
                <a:solidFill>
                  <a:srgbClr val="000000"/>
                </a:solidFill>
              </a:rPr>
              <a:t>2010-11-24</a:t>
            </a:r>
          </a:p>
        </p:txBody>
      </p:sp>
      <p:sp>
        <p:nvSpPr>
          <p:cNvPr id="2" name="Forme libre 1"/>
          <p:cNvSpPr/>
          <p:nvPr/>
        </p:nvSpPr>
        <p:spPr>
          <a:xfrm>
            <a:off x="7016397" y="3943925"/>
            <a:ext cx="1483373" cy="1968842"/>
          </a:xfrm>
          <a:custGeom>
            <a:avLst/>
            <a:gdLst>
              <a:gd name="connsiteX0" fmla="*/ 785832 w 1483373"/>
              <a:gd name="connsiteY0" fmla="*/ 0 h 1814899"/>
              <a:gd name="connsiteX1" fmla="*/ 1243032 w 1483373"/>
              <a:gd name="connsiteY1" fmla="*/ 338666 h 1814899"/>
              <a:gd name="connsiteX2" fmla="*/ 1480098 w 1483373"/>
              <a:gd name="connsiteY2" fmla="*/ 609600 h 1814899"/>
              <a:gd name="connsiteX3" fmla="*/ 1361565 w 1483373"/>
              <a:gd name="connsiteY3" fmla="*/ 1016000 h 1814899"/>
              <a:gd name="connsiteX4" fmla="*/ 1090632 w 1483373"/>
              <a:gd name="connsiteY4" fmla="*/ 1642533 h 1814899"/>
              <a:gd name="connsiteX5" fmla="*/ 616498 w 1483373"/>
              <a:gd name="connsiteY5" fmla="*/ 1811866 h 1814899"/>
              <a:gd name="connsiteX6" fmla="*/ 294765 w 1483373"/>
              <a:gd name="connsiteY6" fmla="*/ 1540933 h 1814899"/>
              <a:gd name="connsiteX7" fmla="*/ 57698 w 1483373"/>
              <a:gd name="connsiteY7" fmla="*/ 1049866 h 1814899"/>
              <a:gd name="connsiteX8" fmla="*/ 23832 w 1483373"/>
              <a:gd name="connsiteY8" fmla="*/ 677333 h 1814899"/>
              <a:gd name="connsiteX9" fmla="*/ 362498 w 1483373"/>
              <a:gd name="connsiteY9" fmla="*/ 237066 h 1814899"/>
              <a:gd name="connsiteX10" fmla="*/ 548765 w 1483373"/>
              <a:gd name="connsiteY10" fmla="*/ 84666 h 1814899"/>
              <a:gd name="connsiteX11" fmla="*/ 836632 w 1483373"/>
              <a:gd name="connsiteY11" fmla="*/ 0 h 18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373" h="1814899">
                <a:moveTo>
                  <a:pt x="785832" y="0"/>
                </a:moveTo>
                <a:cubicBezTo>
                  <a:pt x="956576" y="118533"/>
                  <a:pt x="1127321" y="237066"/>
                  <a:pt x="1243032" y="338666"/>
                </a:cubicBezTo>
                <a:cubicBezTo>
                  <a:pt x="1358743" y="440266"/>
                  <a:pt x="1460343" y="496711"/>
                  <a:pt x="1480098" y="609600"/>
                </a:cubicBezTo>
                <a:cubicBezTo>
                  <a:pt x="1499853" y="722489"/>
                  <a:pt x="1426476" y="843845"/>
                  <a:pt x="1361565" y="1016000"/>
                </a:cubicBezTo>
                <a:cubicBezTo>
                  <a:pt x="1296654" y="1188156"/>
                  <a:pt x="1214810" y="1509889"/>
                  <a:pt x="1090632" y="1642533"/>
                </a:cubicBezTo>
                <a:cubicBezTo>
                  <a:pt x="966454" y="1775177"/>
                  <a:pt x="749142" y="1828799"/>
                  <a:pt x="616498" y="1811866"/>
                </a:cubicBezTo>
                <a:cubicBezTo>
                  <a:pt x="483854" y="1794933"/>
                  <a:pt x="387898" y="1667933"/>
                  <a:pt x="294765" y="1540933"/>
                </a:cubicBezTo>
                <a:cubicBezTo>
                  <a:pt x="201632" y="1413933"/>
                  <a:pt x="102853" y="1193799"/>
                  <a:pt x="57698" y="1049866"/>
                </a:cubicBezTo>
                <a:cubicBezTo>
                  <a:pt x="12543" y="905933"/>
                  <a:pt x="-26968" y="812800"/>
                  <a:pt x="23832" y="677333"/>
                </a:cubicBezTo>
                <a:cubicBezTo>
                  <a:pt x="74632" y="541866"/>
                  <a:pt x="275009" y="335844"/>
                  <a:pt x="362498" y="237066"/>
                </a:cubicBezTo>
                <a:cubicBezTo>
                  <a:pt x="449987" y="138288"/>
                  <a:pt x="469743" y="124177"/>
                  <a:pt x="548765" y="84666"/>
                </a:cubicBezTo>
                <a:cubicBezTo>
                  <a:pt x="627787" y="45155"/>
                  <a:pt x="836632" y="0"/>
                  <a:pt x="836632" y="0"/>
                </a:cubicBezTo>
              </a:path>
            </a:pathLst>
          </a:custGeom>
          <a:ln w="57150" cmpd="sng">
            <a:solidFill>
              <a:srgbClr val="9320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Forme libre 2"/>
          <p:cNvSpPr/>
          <p:nvPr/>
        </p:nvSpPr>
        <p:spPr>
          <a:xfrm>
            <a:off x="7189386" y="4797695"/>
            <a:ext cx="1056471" cy="458276"/>
          </a:xfrm>
          <a:custGeom>
            <a:avLst/>
            <a:gdLst>
              <a:gd name="connsiteX0" fmla="*/ 37109 w 1056471"/>
              <a:gd name="connsiteY0" fmla="*/ 263406 h 422444"/>
              <a:gd name="connsiteX1" fmla="*/ 37109 w 1056471"/>
              <a:gd name="connsiteY1" fmla="*/ 195673 h 422444"/>
              <a:gd name="connsiteX2" fmla="*/ 358843 w 1056471"/>
              <a:gd name="connsiteY2" fmla="*/ 9406 h 422444"/>
              <a:gd name="connsiteX3" fmla="*/ 765243 w 1056471"/>
              <a:gd name="connsiteY3" fmla="*/ 43273 h 422444"/>
              <a:gd name="connsiteX4" fmla="*/ 1019243 w 1056471"/>
              <a:gd name="connsiteY4" fmla="*/ 178740 h 422444"/>
              <a:gd name="connsiteX5" fmla="*/ 1019243 w 1056471"/>
              <a:gd name="connsiteY5" fmla="*/ 263406 h 422444"/>
              <a:gd name="connsiteX6" fmla="*/ 680576 w 1056471"/>
              <a:gd name="connsiteY6" fmla="*/ 415806 h 422444"/>
              <a:gd name="connsiteX7" fmla="*/ 308043 w 1056471"/>
              <a:gd name="connsiteY7" fmla="*/ 381940 h 422444"/>
              <a:gd name="connsiteX8" fmla="*/ 37109 w 1056471"/>
              <a:gd name="connsiteY8" fmla="*/ 263406 h 42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471" h="422444">
                <a:moveTo>
                  <a:pt x="37109" y="263406"/>
                </a:moveTo>
                <a:cubicBezTo>
                  <a:pt x="-8047" y="232362"/>
                  <a:pt x="-16513" y="238006"/>
                  <a:pt x="37109" y="195673"/>
                </a:cubicBezTo>
                <a:cubicBezTo>
                  <a:pt x="90731" y="153340"/>
                  <a:pt x="237487" y="34806"/>
                  <a:pt x="358843" y="9406"/>
                </a:cubicBezTo>
                <a:cubicBezTo>
                  <a:pt x="480199" y="-15994"/>
                  <a:pt x="655176" y="15051"/>
                  <a:pt x="765243" y="43273"/>
                </a:cubicBezTo>
                <a:cubicBezTo>
                  <a:pt x="875310" y="71495"/>
                  <a:pt x="976910" y="142051"/>
                  <a:pt x="1019243" y="178740"/>
                </a:cubicBezTo>
                <a:cubicBezTo>
                  <a:pt x="1061576" y="215429"/>
                  <a:pt x="1075687" y="223895"/>
                  <a:pt x="1019243" y="263406"/>
                </a:cubicBezTo>
                <a:cubicBezTo>
                  <a:pt x="962799" y="302917"/>
                  <a:pt x="799109" y="396050"/>
                  <a:pt x="680576" y="415806"/>
                </a:cubicBezTo>
                <a:cubicBezTo>
                  <a:pt x="562043" y="435562"/>
                  <a:pt x="415287" y="407340"/>
                  <a:pt x="308043" y="381940"/>
                </a:cubicBezTo>
                <a:cubicBezTo>
                  <a:pt x="200799" y="356540"/>
                  <a:pt x="82265" y="294450"/>
                  <a:pt x="37109" y="263406"/>
                </a:cubicBezTo>
                <a:close/>
              </a:path>
            </a:pathLst>
          </a:cu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5293607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162000" y="1152000"/>
            <a:ext cx="7355160" cy="485601"/>
          </a:xfrm>
        </p:spPr>
        <p:txBody>
          <a:bodyPr>
            <a:noAutofit/>
          </a:bodyPr>
          <a:lstStyle/>
          <a:p>
            <a:r>
              <a:rPr lang="en-US" b="1" noProof="0" dirty="0" smtClean="0">
                <a:solidFill>
                  <a:schemeClr val="tx2"/>
                </a:solidFill>
              </a:rPr>
              <a:t>Arc-en-</a:t>
            </a:r>
            <a:r>
              <a:rPr lang="en-US" b="1" noProof="0" dirty="0" err="1" smtClean="0">
                <a:solidFill>
                  <a:schemeClr val="tx2"/>
                </a:solidFill>
              </a:rPr>
              <a:t>ciel</a:t>
            </a:r>
            <a:endParaRPr lang="en-US" b="1" noProof="0" dirty="0" smtClean="0">
              <a:solidFill>
                <a:schemeClr val="tx2"/>
              </a:solidFill>
            </a:endParaRPr>
          </a:p>
        </p:txBody>
      </p:sp>
      <p:sp>
        <p:nvSpPr>
          <p:cNvPr id="7" name="ZoneTexte 6"/>
          <p:cNvSpPr txBox="1"/>
          <p:nvPr/>
        </p:nvSpPr>
        <p:spPr>
          <a:xfrm>
            <a:off x="1833310" y="5872685"/>
            <a:ext cx="5976664" cy="307777"/>
          </a:xfrm>
          <a:prstGeom prst="rect">
            <a:avLst/>
          </a:prstGeom>
          <a:noFill/>
        </p:spPr>
        <p:txBody>
          <a:bodyPr wrap="square" rtlCol="0">
            <a:spAutoFit/>
          </a:bodyPr>
          <a:lstStyle/>
          <a:p>
            <a:r>
              <a:rPr lang="fr-FR" sz="1400" dirty="0" smtClean="0"/>
              <a:t>Tiré de </a:t>
            </a:r>
            <a:r>
              <a:rPr lang="fr-FR" sz="1400" dirty="0" err="1" smtClean="0"/>
              <a:t>Spicher</a:t>
            </a:r>
            <a:r>
              <a:rPr lang="fr-FR" sz="1400" dirty="0" smtClean="0"/>
              <a:t> et Quintal (2013, p.179) avec la permission des auteurs.</a:t>
            </a:r>
            <a:endParaRPr lang="fr-FR" sz="1400" dirty="0"/>
          </a:p>
        </p:txBody>
      </p:sp>
      <p:sp>
        <p:nvSpPr>
          <p:cNvPr id="8" name="Rectangle 2"/>
          <p:cNvSpPr>
            <a:spLocks noGrp="1" noChangeArrowheads="1"/>
          </p:cNvSpPr>
          <p:nvPr>
            <p:ph type="title"/>
          </p:nvPr>
        </p:nvSpPr>
        <p:spPr>
          <a:xfrm>
            <a:off x="914400" y="277200"/>
            <a:ext cx="7543800" cy="1152000"/>
          </a:xfrm>
        </p:spPr>
        <p:txBody>
          <a:bodyPr/>
          <a:lstStyle/>
          <a:p>
            <a:r>
              <a:rPr lang="en-US" sz="4000" b="1" noProof="0" dirty="0" smtClean="0">
                <a:latin typeface="Arial"/>
                <a:cs typeface="Arial"/>
              </a:rPr>
              <a:t> </a:t>
            </a:r>
          </a:p>
        </p:txBody>
      </p:sp>
      <p:pic>
        <p:nvPicPr>
          <p:cNvPr id="6" name="Espace réservé du contenu 10"/>
          <p:cNvPicPr>
            <a:picLocks noChangeAspect="1"/>
          </p:cNvPicPr>
          <p:nvPr/>
        </p:nvPicPr>
        <p:blipFill rotWithShape="1">
          <a:blip r:embed="rId4">
            <a:clrChange>
              <a:clrFrom>
                <a:srgbClr val="FFFEFC"/>
              </a:clrFrom>
              <a:clrTo>
                <a:srgbClr val="FFFEFC">
                  <a:alpha val="0"/>
                </a:srgbClr>
              </a:clrTo>
            </a:clrChange>
            <a:extLst>
              <a:ext uri="{28A0092B-C50C-407E-A947-70E740481C1C}">
                <a14:useLocalDpi xmlns:a14="http://schemas.microsoft.com/office/drawing/2010/main" val="0"/>
              </a:ext>
            </a:extLst>
          </a:blip>
          <a:srcRect l="11940" t="8450" r="16284" b="20216"/>
          <a:stretch/>
        </p:blipFill>
        <p:spPr bwMode="auto">
          <a:xfrm>
            <a:off x="914400" y="1780222"/>
            <a:ext cx="7193965" cy="407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2580665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9"/>
          <p:cNvSpPr>
            <a:spLocks noGrp="1" noChangeArrowheads="1"/>
          </p:cNvSpPr>
          <p:nvPr>
            <p:ph type="body" sz="half" idx="1"/>
          </p:nvPr>
        </p:nvSpPr>
        <p:spPr>
          <a:xfrm>
            <a:off x="115199" y="1152000"/>
            <a:ext cx="5604453" cy="4864700"/>
          </a:xfrm>
        </p:spPr>
        <p:txBody>
          <a:bodyPr>
            <a:noAutofit/>
          </a:bodyPr>
          <a:lstStyle/>
          <a:p>
            <a:r>
              <a:rPr lang="en-US" sz="3600" b="1" dirty="0" err="1" smtClean="0">
                <a:solidFill>
                  <a:schemeClr val="tx2"/>
                </a:solidFill>
                <a:latin typeface="Arial"/>
                <a:cs typeface="Arial"/>
              </a:rPr>
              <a:t>É</a:t>
            </a:r>
            <a:r>
              <a:rPr lang="en-US" sz="3600" b="1" noProof="0" dirty="0" smtClean="0">
                <a:solidFill>
                  <a:schemeClr val="tx2"/>
                </a:solidFill>
                <a:latin typeface="Arial"/>
                <a:cs typeface="Arial"/>
              </a:rPr>
              <a:t>valuation </a:t>
            </a:r>
            <a:r>
              <a:rPr lang="en-US" sz="3600" b="1" noProof="0" dirty="0" err="1" smtClean="0">
                <a:solidFill>
                  <a:schemeClr val="tx2"/>
                </a:solidFill>
                <a:latin typeface="Arial"/>
                <a:cs typeface="Arial"/>
              </a:rPr>
              <a:t>initiale</a:t>
            </a:r>
            <a:endParaRPr lang="en-US" sz="3600" b="1" noProof="0" dirty="0" smtClean="0">
              <a:solidFill>
                <a:schemeClr val="tx2"/>
              </a:solidFill>
              <a:latin typeface="Arial"/>
              <a:cs typeface="Arial"/>
            </a:endParaRPr>
          </a:p>
          <a:p>
            <a:pPr marL="0" indent="0">
              <a:buNone/>
            </a:pPr>
            <a:r>
              <a:rPr lang="en-US" sz="3600" b="1" noProof="0" dirty="0">
                <a:solidFill>
                  <a:schemeClr val="tx2"/>
                </a:solidFill>
                <a:latin typeface="Arial"/>
                <a:cs typeface="Arial"/>
              </a:rPr>
              <a:t> </a:t>
            </a:r>
            <a:r>
              <a:rPr lang="en-US" sz="3600" b="1" noProof="0" dirty="0" smtClean="0">
                <a:solidFill>
                  <a:schemeClr val="tx2"/>
                </a:solidFill>
                <a:latin typeface="Arial"/>
                <a:cs typeface="Arial"/>
              </a:rPr>
              <a:t>  </a:t>
            </a:r>
            <a:r>
              <a:rPr lang="en-US" noProof="0" dirty="0" smtClean="0">
                <a:solidFill>
                  <a:schemeClr val="tx2"/>
                </a:solidFill>
                <a:latin typeface="Arial"/>
                <a:cs typeface="Arial"/>
              </a:rPr>
              <a:t>Arc-en-</a:t>
            </a:r>
            <a:r>
              <a:rPr lang="en-US" noProof="0" dirty="0" err="1" smtClean="0">
                <a:solidFill>
                  <a:schemeClr val="tx2"/>
                </a:solidFill>
                <a:latin typeface="Arial"/>
                <a:cs typeface="Arial"/>
              </a:rPr>
              <a:t>ciel</a:t>
            </a:r>
            <a:r>
              <a:rPr lang="en-US" dirty="0" smtClean="0">
                <a:solidFill>
                  <a:schemeClr val="tx2"/>
                </a:solidFill>
                <a:latin typeface="Arial"/>
                <a:cs typeface="Arial"/>
              </a:rPr>
              <a:t>: 1,4g: </a:t>
            </a:r>
            <a:r>
              <a:rPr lang="en-US" b="1" dirty="0" err="1" smtClean="0">
                <a:solidFill>
                  <a:srgbClr val="48A812"/>
                </a:solidFill>
                <a:latin typeface="Arial"/>
                <a:cs typeface="Arial"/>
              </a:rPr>
              <a:t>vert</a:t>
            </a:r>
            <a:endParaRPr lang="en-US" b="1" dirty="0" smtClean="0">
              <a:solidFill>
                <a:srgbClr val="48A812"/>
              </a:solidFill>
              <a:latin typeface="Arial"/>
              <a:cs typeface="Arial"/>
            </a:endParaRPr>
          </a:p>
        </p:txBody>
      </p:sp>
      <p:pic>
        <p:nvPicPr>
          <p:cNvPr id="234500" name="Picture 8" descr="C2010-11-2400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804320" y="1420813"/>
            <a:ext cx="3166533" cy="5253470"/>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4501" name="Text Box 10"/>
          <p:cNvSpPr txBox="1">
            <a:spLocks noChangeArrowheads="1"/>
          </p:cNvSpPr>
          <p:nvPr/>
        </p:nvSpPr>
        <p:spPr bwMode="auto">
          <a:xfrm>
            <a:off x="5719653" y="6307570"/>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en-US" dirty="0" smtClean="0">
                <a:solidFill>
                  <a:srgbClr val="000000"/>
                </a:solidFill>
              </a:rPr>
              <a:t>2010-11-24</a:t>
            </a:r>
          </a:p>
        </p:txBody>
      </p:sp>
      <p:sp>
        <p:nvSpPr>
          <p:cNvPr id="2" name="Forme libre 1"/>
          <p:cNvSpPr/>
          <p:nvPr/>
        </p:nvSpPr>
        <p:spPr>
          <a:xfrm>
            <a:off x="6999688" y="4097867"/>
            <a:ext cx="1483373" cy="1814899"/>
          </a:xfrm>
          <a:custGeom>
            <a:avLst/>
            <a:gdLst>
              <a:gd name="connsiteX0" fmla="*/ 785832 w 1483373"/>
              <a:gd name="connsiteY0" fmla="*/ 0 h 1814899"/>
              <a:gd name="connsiteX1" fmla="*/ 1243032 w 1483373"/>
              <a:gd name="connsiteY1" fmla="*/ 338666 h 1814899"/>
              <a:gd name="connsiteX2" fmla="*/ 1480098 w 1483373"/>
              <a:gd name="connsiteY2" fmla="*/ 609600 h 1814899"/>
              <a:gd name="connsiteX3" fmla="*/ 1361565 w 1483373"/>
              <a:gd name="connsiteY3" fmla="*/ 1016000 h 1814899"/>
              <a:gd name="connsiteX4" fmla="*/ 1090632 w 1483373"/>
              <a:gd name="connsiteY4" fmla="*/ 1642533 h 1814899"/>
              <a:gd name="connsiteX5" fmla="*/ 616498 w 1483373"/>
              <a:gd name="connsiteY5" fmla="*/ 1811866 h 1814899"/>
              <a:gd name="connsiteX6" fmla="*/ 294765 w 1483373"/>
              <a:gd name="connsiteY6" fmla="*/ 1540933 h 1814899"/>
              <a:gd name="connsiteX7" fmla="*/ 57698 w 1483373"/>
              <a:gd name="connsiteY7" fmla="*/ 1049866 h 1814899"/>
              <a:gd name="connsiteX8" fmla="*/ 23832 w 1483373"/>
              <a:gd name="connsiteY8" fmla="*/ 677333 h 1814899"/>
              <a:gd name="connsiteX9" fmla="*/ 362498 w 1483373"/>
              <a:gd name="connsiteY9" fmla="*/ 237066 h 1814899"/>
              <a:gd name="connsiteX10" fmla="*/ 548765 w 1483373"/>
              <a:gd name="connsiteY10" fmla="*/ 84666 h 1814899"/>
              <a:gd name="connsiteX11" fmla="*/ 836632 w 1483373"/>
              <a:gd name="connsiteY11" fmla="*/ 0 h 18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373" h="1814899">
                <a:moveTo>
                  <a:pt x="785832" y="0"/>
                </a:moveTo>
                <a:cubicBezTo>
                  <a:pt x="956576" y="118533"/>
                  <a:pt x="1127321" y="237066"/>
                  <a:pt x="1243032" y="338666"/>
                </a:cubicBezTo>
                <a:cubicBezTo>
                  <a:pt x="1358743" y="440266"/>
                  <a:pt x="1460343" y="496711"/>
                  <a:pt x="1480098" y="609600"/>
                </a:cubicBezTo>
                <a:cubicBezTo>
                  <a:pt x="1499853" y="722489"/>
                  <a:pt x="1426476" y="843845"/>
                  <a:pt x="1361565" y="1016000"/>
                </a:cubicBezTo>
                <a:cubicBezTo>
                  <a:pt x="1296654" y="1188156"/>
                  <a:pt x="1214810" y="1509889"/>
                  <a:pt x="1090632" y="1642533"/>
                </a:cubicBezTo>
                <a:cubicBezTo>
                  <a:pt x="966454" y="1775177"/>
                  <a:pt x="749142" y="1828799"/>
                  <a:pt x="616498" y="1811866"/>
                </a:cubicBezTo>
                <a:cubicBezTo>
                  <a:pt x="483854" y="1794933"/>
                  <a:pt x="387898" y="1667933"/>
                  <a:pt x="294765" y="1540933"/>
                </a:cubicBezTo>
                <a:cubicBezTo>
                  <a:pt x="201632" y="1413933"/>
                  <a:pt x="102853" y="1193799"/>
                  <a:pt x="57698" y="1049866"/>
                </a:cubicBezTo>
                <a:cubicBezTo>
                  <a:pt x="12543" y="905933"/>
                  <a:pt x="-26968" y="812800"/>
                  <a:pt x="23832" y="677333"/>
                </a:cubicBezTo>
                <a:cubicBezTo>
                  <a:pt x="74632" y="541866"/>
                  <a:pt x="275009" y="335844"/>
                  <a:pt x="362498" y="237066"/>
                </a:cubicBezTo>
                <a:cubicBezTo>
                  <a:pt x="449987" y="138288"/>
                  <a:pt x="469743" y="124177"/>
                  <a:pt x="548765" y="84666"/>
                </a:cubicBezTo>
                <a:cubicBezTo>
                  <a:pt x="627787" y="45155"/>
                  <a:pt x="836632" y="0"/>
                  <a:pt x="836632" y="0"/>
                </a:cubicBezTo>
              </a:path>
            </a:pathLst>
          </a:custGeom>
          <a:ln w="57150" cmpd="sng">
            <a:solidFill>
              <a:srgbClr val="9320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 name="Forme libre 2"/>
          <p:cNvSpPr/>
          <p:nvPr/>
        </p:nvSpPr>
        <p:spPr>
          <a:xfrm>
            <a:off x="7172677" y="4833527"/>
            <a:ext cx="1056471" cy="422444"/>
          </a:xfrm>
          <a:custGeom>
            <a:avLst/>
            <a:gdLst>
              <a:gd name="connsiteX0" fmla="*/ 37109 w 1056471"/>
              <a:gd name="connsiteY0" fmla="*/ 263406 h 422444"/>
              <a:gd name="connsiteX1" fmla="*/ 37109 w 1056471"/>
              <a:gd name="connsiteY1" fmla="*/ 195673 h 422444"/>
              <a:gd name="connsiteX2" fmla="*/ 358843 w 1056471"/>
              <a:gd name="connsiteY2" fmla="*/ 9406 h 422444"/>
              <a:gd name="connsiteX3" fmla="*/ 765243 w 1056471"/>
              <a:gd name="connsiteY3" fmla="*/ 43273 h 422444"/>
              <a:gd name="connsiteX4" fmla="*/ 1019243 w 1056471"/>
              <a:gd name="connsiteY4" fmla="*/ 178740 h 422444"/>
              <a:gd name="connsiteX5" fmla="*/ 1019243 w 1056471"/>
              <a:gd name="connsiteY5" fmla="*/ 263406 h 422444"/>
              <a:gd name="connsiteX6" fmla="*/ 680576 w 1056471"/>
              <a:gd name="connsiteY6" fmla="*/ 415806 h 422444"/>
              <a:gd name="connsiteX7" fmla="*/ 308043 w 1056471"/>
              <a:gd name="connsiteY7" fmla="*/ 381940 h 422444"/>
              <a:gd name="connsiteX8" fmla="*/ 37109 w 1056471"/>
              <a:gd name="connsiteY8" fmla="*/ 263406 h 42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471" h="422444">
                <a:moveTo>
                  <a:pt x="37109" y="263406"/>
                </a:moveTo>
                <a:cubicBezTo>
                  <a:pt x="-8047" y="232362"/>
                  <a:pt x="-16513" y="238006"/>
                  <a:pt x="37109" y="195673"/>
                </a:cubicBezTo>
                <a:cubicBezTo>
                  <a:pt x="90731" y="153340"/>
                  <a:pt x="237487" y="34806"/>
                  <a:pt x="358843" y="9406"/>
                </a:cubicBezTo>
                <a:cubicBezTo>
                  <a:pt x="480199" y="-15994"/>
                  <a:pt x="655176" y="15051"/>
                  <a:pt x="765243" y="43273"/>
                </a:cubicBezTo>
                <a:cubicBezTo>
                  <a:pt x="875310" y="71495"/>
                  <a:pt x="976910" y="142051"/>
                  <a:pt x="1019243" y="178740"/>
                </a:cubicBezTo>
                <a:cubicBezTo>
                  <a:pt x="1061576" y="215429"/>
                  <a:pt x="1075687" y="223895"/>
                  <a:pt x="1019243" y="263406"/>
                </a:cubicBezTo>
                <a:cubicBezTo>
                  <a:pt x="962799" y="302917"/>
                  <a:pt x="799109" y="396050"/>
                  <a:pt x="680576" y="415806"/>
                </a:cubicBezTo>
                <a:cubicBezTo>
                  <a:pt x="562043" y="435562"/>
                  <a:pt x="415287" y="407340"/>
                  <a:pt x="308043" y="381940"/>
                </a:cubicBezTo>
                <a:cubicBezTo>
                  <a:pt x="200799" y="356540"/>
                  <a:pt x="82265" y="294450"/>
                  <a:pt x="37109" y="263406"/>
                </a:cubicBezTo>
                <a:close/>
              </a:path>
            </a:pathLst>
          </a:cu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5850791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a:xfrm>
            <a:off x="162000" y="1152000"/>
            <a:ext cx="8720666" cy="5249334"/>
          </a:xfrm>
        </p:spPr>
        <p:txBody>
          <a:bodyPr>
            <a:noAutofit/>
          </a:bodyPr>
          <a:lstStyle/>
          <a:p>
            <a:pPr>
              <a:lnSpc>
                <a:spcPct val="110000"/>
              </a:lnSpc>
            </a:pPr>
            <a:r>
              <a:rPr lang="en-US" noProof="0" dirty="0" smtClean="0">
                <a:solidFill>
                  <a:srgbClr val="2F5597"/>
                </a:solidFill>
                <a:latin typeface="Arial"/>
                <a:cs typeface="Arial"/>
              </a:rPr>
              <a:t>Non </a:t>
            </a:r>
            <a:r>
              <a:rPr lang="en-US" noProof="0" dirty="0" err="1" smtClean="0">
                <a:solidFill>
                  <a:srgbClr val="2F5597"/>
                </a:solidFill>
                <a:latin typeface="Arial"/>
                <a:cs typeface="Arial"/>
              </a:rPr>
              <a:t>toucher</a:t>
            </a:r>
            <a:r>
              <a:rPr lang="en-US" noProof="0" dirty="0" smtClean="0">
                <a:solidFill>
                  <a:srgbClr val="2F5597"/>
                </a:solidFill>
                <a:latin typeface="Arial"/>
                <a:cs typeface="Arial"/>
              </a:rPr>
              <a:t> </a:t>
            </a:r>
            <a:br>
              <a:rPr lang="en-US" noProof="0" dirty="0" smtClean="0">
                <a:solidFill>
                  <a:srgbClr val="2F5597"/>
                </a:solidFill>
                <a:latin typeface="Arial"/>
                <a:cs typeface="Arial"/>
              </a:rPr>
            </a:br>
            <a:r>
              <a:rPr lang="en-US" noProof="0" dirty="0" smtClean="0">
                <a:solidFill>
                  <a:srgbClr val="2F5597"/>
                </a:solidFill>
                <a:latin typeface="Arial"/>
                <a:cs typeface="Arial"/>
              </a:rPr>
              <a:t>(</a:t>
            </a:r>
            <a:r>
              <a:rPr lang="en-US" noProof="0" dirty="0" err="1" smtClean="0">
                <a:solidFill>
                  <a:srgbClr val="2F5597"/>
                </a:solidFill>
                <a:latin typeface="Arial"/>
                <a:cs typeface="Arial"/>
              </a:rPr>
              <a:t>arrêt</a:t>
            </a:r>
            <a:r>
              <a:rPr lang="en-US" noProof="0" dirty="0" smtClean="0">
                <a:solidFill>
                  <a:srgbClr val="2F5597"/>
                </a:solidFill>
                <a:latin typeface="Arial"/>
                <a:cs typeface="Arial"/>
              </a:rPr>
              <a:t> de massages, </a:t>
            </a:r>
            <a:r>
              <a:rPr lang="en-US" dirty="0" err="1" smtClean="0">
                <a:solidFill>
                  <a:srgbClr val="2F5597"/>
                </a:solidFill>
                <a:latin typeface="Arial"/>
                <a:cs typeface="Arial"/>
              </a:rPr>
              <a:t>chaleur</a:t>
            </a:r>
            <a:r>
              <a:rPr lang="en-US" noProof="0" dirty="0" smtClean="0">
                <a:solidFill>
                  <a:srgbClr val="2F5597"/>
                </a:solidFill>
                <a:latin typeface="Arial"/>
                <a:cs typeface="Arial"/>
              </a:rPr>
              <a:t>, etc…)</a:t>
            </a:r>
            <a:br>
              <a:rPr lang="en-US" noProof="0" dirty="0" smtClean="0">
                <a:solidFill>
                  <a:srgbClr val="2F5597"/>
                </a:solidFill>
                <a:latin typeface="Arial"/>
                <a:cs typeface="Arial"/>
              </a:rPr>
            </a:br>
            <a:endParaRPr lang="en-US" dirty="0">
              <a:solidFill>
                <a:srgbClr val="2F5597"/>
              </a:solidFill>
              <a:latin typeface="Arial"/>
              <a:cs typeface="Arial"/>
            </a:endParaRPr>
          </a:p>
          <a:p>
            <a:pPr>
              <a:lnSpc>
                <a:spcPct val="110000"/>
              </a:lnSpc>
            </a:pPr>
            <a:r>
              <a:rPr lang="en-US" sz="3200" dirty="0" err="1" smtClean="0">
                <a:solidFill>
                  <a:srgbClr val="2F5597"/>
                </a:solidFill>
                <a:latin typeface="Arial"/>
                <a:cs typeface="Arial"/>
              </a:rPr>
              <a:t>Contre</a:t>
            </a:r>
            <a:r>
              <a:rPr lang="en-US" sz="3200" dirty="0" smtClean="0">
                <a:solidFill>
                  <a:srgbClr val="2F5597"/>
                </a:solidFill>
                <a:latin typeface="Arial"/>
                <a:cs typeface="Arial"/>
              </a:rPr>
              <a:t> stimulation </a:t>
            </a:r>
            <a:r>
              <a:rPr lang="en-US" sz="3200" dirty="0" err="1" smtClean="0">
                <a:solidFill>
                  <a:srgbClr val="2F5597"/>
                </a:solidFill>
                <a:latin typeface="Arial"/>
                <a:cs typeface="Arial"/>
              </a:rPr>
              <a:t>vibrotactile</a:t>
            </a:r>
            <a:r>
              <a:rPr lang="en-US" sz="3200" dirty="0" smtClean="0">
                <a:solidFill>
                  <a:srgbClr val="2F5597"/>
                </a:solidFill>
                <a:latin typeface="Arial"/>
                <a:cs typeface="Arial"/>
              </a:rPr>
              <a:t> </a:t>
            </a:r>
            <a:r>
              <a:rPr lang="en-US" sz="3200" dirty="0" err="1" smtClean="0">
                <a:solidFill>
                  <a:srgbClr val="2F5597"/>
                </a:solidFill>
                <a:latin typeface="Arial"/>
                <a:cs typeface="Arial"/>
              </a:rPr>
              <a:t>à</a:t>
            </a:r>
            <a:r>
              <a:rPr lang="en-US" sz="3200" dirty="0" smtClean="0">
                <a:solidFill>
                  <a:srgbClr val="2F5597"/>
                </a:solidFill>
                <a:latin typeface="Arial"/>
                <a:cs typeface="Arial"/>
              </a:rPr>
              <a:t> distance </a:t>
            </a:r>
            <a:br>
              <a:rPr lang="en-US" sz="3200" dirty="0" smtClean="0">
                <a:solidFill>
                  <a:srgbClr val="2F5597"/>
                </a:solidFill>
                <a:latin typeface="Arial"/>
                <a:cs typeface="Arial"/>
              </a:rPr>
            </a:br>
            <a:r>
              <a:rPr lang="en-US" sz="3200" dirty="0" err="1" smtClean="0">
                <a:solidFill>
                  <a:srgbClr val="2F5597"/>
                </a:solidFill>
                <a:latin typeface="Arial"/>
                <a:cs typeface="Arial"/>
              </a:rPr>
              <a:t>sur</a:t>
            </a:r>
            <a:r>
              <a:rPr lang="en-US" sz="3200" dirty="0" smtClean="0">
                <a:solidFill>
                  <a:srgbClr val="2F5597"/>
                </a:solidFill>
                <a:latin typeface="Arial"/>
                <a:cs typeface="Arial"/>
              </a:rPr>
              <a:t> </a:t>
            </a:r>
            <a:r>
              <a:rPr lang="en-US" sz="3200" dirty="0">
                <a:solidFill>
                  <a:srgbClr val="2F5597"/>
                </a:solidFill>
                <a:latin typeface="Arial"/>
                <a:cs typeface="Arial"/>
              </a:rPr>
              <a:t>z</a:t>
            </a:r>
            <a:r>
              <a:rPr lang="en-US" sz="3200" dirty="0" smtClean="0">
                <a:solidFill>
                  <a:srgbClr val="2F5597"/>
                </a:solidFill>
                <a:latin typeface="Arial"/>
                <a:cs typeface="Arial"/>
              </a:rPr>
              <a:t>one de travail : 8 X 1 minute par jour avec de la </a:t>
            </a:r>
            <a:r>
              <a:rPr lang="en-US" sz="3200" dirty="0" err="1" smtClean="0">
                <a:solidFill>
                  <a:srgbClr val="2F5597"/>
                </a:solidFill>
                <a:latin typeface="Arial"/>
                <a:cs typeface="Arial"/>
              </a:rPr>
              <a:t>fourrure</a:t>
            </a:r>
            <a:endParaRPr lang="en-US" sz="3200" dirty="0" smtClean="0">
              <a:solidFill>
                <a:srgbClr val="2F5597"/>
              </a:solidFill>
              <a:latin typeface="Arial"/>
              <a:cs typeface="Arial"/>
            </a:endParaRPr>
          </a:p>
        </p:txBody>
      </p:sp>
      <p:pic>
        <p:nvPicPr>
          <p:cNvPr id="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TRAITEMENT </a:t>
            </a:r>
            <a:endParaRPr lang="fr-FR" sz="3600" b="1" dirty="0">
              <a:solidFill>
                <a:schemeClr val="tx2"/>
              </a:solidFill>
              <a:latin typeface="Calibri" charset="0"/>
              <a:ea typeface="MS PGothic" charset="0"/>
            </a:endParaRPr>
          </a:p>
        </p:txBody>
      </p:sp>
      <p:sp>
        <p:nvSpPr>
          <p:cNvPr id="8"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13838929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5"/>
          <p:cNvSpPr>
            <a:spLocks noGrp="1"/>
          </p:cNvSpPr>
          <p:nvPr>
            <p:ph type="sldNum" sz="quarter" idx="12"/>
            <p:custDataLst>
              <p:tags r:id="rId1"/>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3A7A073F-143D-634C-8EFC-C169C4E21F3C}" type="slidenum">
              <a:rPr lang="fr-FR" sz="1400" u="none">
                <a:latin typeface="Verdana" charset="0"/>
              </a:rPr>
              <a:pPr/>
              <a:t>19</a:t>
            </a:fld>
            <a:endParaRPr lang="fr-FR" sz="1400" u="none" dirty="0">
              <a:latin typeface="Verdana" charset="0"/>
            </a:endParaRPr>
          </a:p>
        </p:txBody>
      </p:sp>
      <p:sp>
        <p:nvSpPr>
          <p:cNvPr id="24578"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24580" name="Espace réservé du contenu 3"/>
          <p:cNvSpPr>
            <a:spLocks noGrp="1"/>
          </p:cNvSpPr>
          <p:nvPr>
            <p:ph idx="1"/>
          </p:nvPr>
        </p:nvSpPr>
        <p:spPr>
          <a:xfrm>
            <a:off x="161999" y="1385968"/>
            <a:ext cx="8982001" cy="4970382"/>
          </a:xfrm>
        </p:spPr>
        <p:txBody>
          <a:bodyPr>
            <a:noAutofit/>
          </a:bodyPr>
          <a:lstStyle/>
          <a:p>
            <a:r>
              <a:rPr lang="en-CA" sz="3000" b="0" dirty="0" err="1" smtClean="0">
                <a:solidFill>
                  <a:srgbClr val="2F5597"/>
                </a:solidFill>
                <a:latin typeface="Calibri" charset="0"/>
                <a:ea typeface="MS PGothic" charset="0"/>
                <a:cs typeface="Arial" charset="0"/>
              </a:rPr>
              <a:t>Déterminer</a:t>
            </a:r>
            <a:r>
              <a:rPr lang="en-CA" sz="3000" b="0" dirty="0" smtClean="0">
                <a:solidFill>
                  <a:srgbClr val="2F5597"/>
                </a:solidFill>
                <a:latin typeface="Calibri" charset="0"/>
                <a:ea typeface="MS PGothic" charset="0"/>
                <a:cs typeface="Arial" charset="0"/>
              </a:rPr>
              <a:t> la </a:t>
            </a:r>
            <a:r>
              <a:rPr lang="en-CA" sz="3000" b="0" dirty="0" err="1" smtClean="0">
                <a:solidFill>
                  <a:srgbClr val="2F5597"/>
                </a:solidFill>
                <a:latin typeface="Calibri" charset="0"/>
                <a:ea typeface="MS PGothic" charset="0"/>
                <a:cs typeface="Arial" charset="0"/>
              </a:rPr>
              <a:t>branche</a:t>
            </a:r>
            <a:r>
              <a:rPr lang="en-CA" sz="3000" b="0" dirty="0" smtClean="0">
                <a:solidFill>
                  <a:srgbClr val="2F5597"/>
                </a:solidFill>
                <a:latin typeface="Calibri" charset="0"/>
                <a:ea typeface="MS PGothic" charset="0"/>
                <a:cs typeface="Arial" charset="0"/>
              </a:rPr>
              <a:t> du </a:t>
            </a:r>
            <a:r>
              <a:rPr lang="en-CA" sz="3000" b="0" dirty="0" err="1" smtClean="0">
                <a:solidFill>
                  <a:srgbClr val="2F5597"/>
                </a:solidFill>
                <a:latin typeface="Calibri" charset="0"/>
                <a:ea typeface="MS PGothic" charset="0"/>
                <a:cs typeface="Arial" charset="0"/>
              </a:rPr>
              <a:t>nerf</a:t>
            </a:r>
            <a:r>
              <a:rPr lang="en-CA" sz="3000" b="0" dirty="0" smtClean="0">
                <a:solidFill>
                  <a:srgbClr val="2F5597"/>
                </a:solidFill>
                <a:latin typeface="Calibri" charset="0"/>
                <a:ea typeface="MS PGothic" charset="0"/>
                <a:cs typeface="Arial" charset="0"/>
              </a:rPr>
              <a:t> </a:t>
            </a:r>
            <a:r>
              <a:rPr lang="en-CA" sz="3000" b="0" dirty="0" err="1" smtClean="0">
                <a:solidFill>
                  <a:srgbClr val="2F5597"/>
                </a:solidFill>
                <a:latin typeface="Calibri" charset="0"/>
                <a:ea typeface="MS PGothic" charset="0"/>
                <a:cs typeface="Arial" charset="0"/>
              </a:rPr>
              <a:t>cutané</a:t>
            </a:r>
            <a:r>
              <a:rPr lang="en-CA" sz="3000" b="0" dirty="0" smtClean="0">
                <a:solidFill>
                  <a:srgbClr val="2F5597"/>
                </a:solidFill>
                <a:latin typeface="Calibri" charset="0"/>
                <a:ea typeface="MS PGothic" charset="0"/>
                <a:cs typeface="Arial" charset="0"/>
              </a:rPr>
              <a:t> </a:t>
            </a:r>
            <a:br>
              <a:rPr lang="en-CA" sz="3000" b="0" dirty="0" smtClean="0">
                <a:solidFill>
                  <a:srgbClr val="2F5597"/>
                </a:solidFill>
                <a:latin typeface="Calibri" charset="0"/>
                <a:ea typeface="MS PGothic" charset="0"/>
                <a:cs typeface="Arial" charset="0"/>
              </a:rPr>
            </a:br>
            <a:r>
              <a:rPr lang="en-CA" sz="3000" b="0" dirty="0" smtClean="0">
                <a:solidFill>
                  <a:srgbClr val="2F5597"/>
                </a:solidFill>
                <a:latin typeface="Calibri" charset="0"/>
                <a:ea typeface="MS PGothic" charset="0"/>
                <a:cs typeface="Arial" charset="0"/>
              </a:rPr>
              <a:t>qui correspond </a:t>
            </a:r>
            <a:r>
              <a:rPr lang="en-CA" sz="3000" b="0" dirty="0" err="1" smtClean="0">
                <a:solidFill>
                  <a:srgbClr val="2F5597"/>
                </a:solidFill>
                <a:latin typeface="Calibri" charset="0"/>
                <a:ea typeface="MS PGothic" charset="0"/>
                <a:cs typeface="Arial" charset="0"/>
              </a:rPr>
              <a:t>à</a:t>
            </a:r>
            <a:r>
              <a:rPr lang="en-CA" sz="3000" b="0" dirty="0" smtClean="0">
                <a:solidFill>
                  <a:srgbClr val="2F5597"/>
                </a:solidFill>
                <a:latin typeface="Calibri" charset="0"/>
                <a:ea typeface="MS PGothic" charset="0"/>
                <a:cs typeface="Arial" charset="0"/>
              </a:rPr>
              <a:t> la zone </a:t>
            </a:r>
            <a:r>
              <a:rPr lang="en-CA" sz="3000" b="0" dirty="0" err="1" smtClean="0">
                <a:solidFill>
                  <a:srgbClr val="2F5597"/>
                </a:solidFill>
                <a:latin typeface="Calibri" charset="0"/>
                <a:ea typeface="MS PGothic" charset="0"/>
                <a:cs typeface="Arial" charset="0"/>
              </a:rPr>
              <a:t>allodynique</a:t>
            </a:r>
            <a:r>
              <a:rPr lang="en-CA" sz="3000" dirty="0" smtClean="0">
                <a:solidFill>
                  <a:srgbClr val="2F5597"/>
                </a:solidFill>
                <a:latin typeface="Calibri" charset="0"/>
                <a:ea typeface="MS PGothic" charset="0"/>
                <a:cs typeface="Arial" charset="0"/>
              </a:rPr>
              <a:t>: </a:t>
            </a:r>
            <a:r>
              <a:rPr lang="en-CA" sz="3000" dirty="0" err="1" smtClean="0">
                <a:solidFill>
                  <a:srgbClr val="2F5597"/>
                </a:solidFill>
                <a:latin typeface="Calibri" charset="0"/>
                <a:ea typeface="MS PGothic" charset="0"/>
                <a:cs typeface="Arial" charset="0"/>
              </a:rPr>
              <a:t>nerf</a:t>
            </a:r>
            <a:r>
              <a:rPr lang="en-CA" sz="3000" dirty="0" smtClean="0">
                <a:solidFill>
                  <a:srgbClr val="2F5597"/>
                </a:solidFill>
                <a:latin typeface="Calibri" charset="0"/>
                <a:ea typeface="MS PGothic" charset="0"/>
                <a:cs typeface="Arial" charset="0"/>
              </a:rPr>
              <a:t> </a:t>
            </a:r>
            <a:r>
              <a:rPr lang="en-CA" sz="3000" dirty="0" err="1" smtClean="0">
                <a:solidFill>
                  <a:srgbClr val="2F5597"/>
                </a:solidFill>
                <a:latin typeface="Calibri" charset="0"/>
                <a:ea typeface="MS PGothic" charset="0"/>
                <a:cs typeface="Arial" charset="0"/>
              </a:rPr>
              <a:t>cutané</a:t>
            </a:r>
            <a:r>
              <a:rPr lang="en-CA" sz="3000" dirty="0" smtClean="0">
                <a:solidFill>
                  <a:srgbClr val="2F5597"/>
                </a:solidFill>
                <a:latin typeface="Calibri" charset="0"/>
                <a:ea typeface="MS PGothic" charset="0"/>
                <a:cs typeface="Arial" charset="0"/>
              </a:rPr>
              <a:t> </a:t>
            </a:r>
            <a:r>
              <a:rPr lang="en-CA" sz="3000" dirty="0" err="1" smtClean="0">
                <a:solidFill>
                  <a:srgbClr val="2F5597"/>
                </a:solidFill>
                <a:latin typeface="Calibri" charset="0"/>
                <a:ea typeface="MS PGothic" charset="0"/>
                <a:cs typeface="Arial" charset="0"/>
              </a:rPr>
              <a:t>médial</a:t>
            </a:r>
            <a:r>
              <a:rPr lang="en-CA" sz="3000" dirty="0" smtClean="0">
                <a:solidFill>
                  <a:srgbClr val="2F5597"/>
                </a:solidFill>
                <a:latin typeface="Calibri" charset="0"/>
                <a:ea typeface="MS PGothic" charset="0"/>
                <a:cs typeface="Arial" charset="0"/>
              </a:rPr>
              <a:t> de </a:t>
            </a:r>
            <a:r>
              <a:rPr lang="en-CA" sz="3000" dirty="0" err="1" smtClean="0">
                <a:solidFill>
                  <a:srgbClr val="2F5597"/>
                </a:solidFill>
                <a:latin typeface="Calibri" charset="0"/>
                <a:ea typeface="MS PGothic" charset="0"/>
                <a:cs typeface="Arial" charset="0"/>
              </a:rPr>
              <a:t>l’avant</a:t>
            </a:r>
            <a:r>
              <a:rPr lang="en-CA" sz="3000" dirty="0" smtClean="0">
                <a:solidFill>
                  <a:srgbClr val="2F5597"/>
                </a:solidFill>
                <a:latin typeface="Calibri" charset="0"/>
                <a:ea typeface="MS PGothic" charset="0"/>
                <a:cs typeface="Arial" charset="0"/>
              </a:rPr>
              <a:t>-bras</a:t>
            </a:r>
            <a:r>
              <a:rPr lang="en-CA" sz="3000" b="0" dirty="0" smtClean="0">
                <a:solidFill>
                  <a:srgbClr val="2F5597"/>
                </a:solidFill>
                <a:latin typeface="Calibri" charset="0"/>
                <a:ea typeface="MS PGothic" charset="0"/>
                <a:cs typeface="Arial" charset="0"/>
              </a:rPr>
              <a:t> </a:t>
            </a:r>
            <a:r>
              <a:rPr lang="en-CA" sz="3000" dirty="0" smtClean="0">
                <a:latin typeface="Verdana" charset="0"/>
                <a:ea typeface="MS PGothic" charset="0"/>
              </a:rPr>
              <a:t>(</a:t>
            </a:r>
            <a:r>
              <a:rPr lang="en-CA" sz="3000" dirty="0">
                <a:latin typeface="Verdana" charset="0"/>
                <a:ea typeface="MS PGothic" charset="0"/>
              </a:rPr>
              <a:t>A</a:t>
            </a:r>
            <a:r>
              <a:rPr lang="en-CA" sz="3000" dirty="0" smtClean="0">
                <a:latin typeface="Verdana" charset="0"/>
                <a:ea typeface="MS PGothic" charset="0"/>
              </a:rPr>
              <a:t>)</a:t>
            </a:r>
            <a:r>
              <a:rPr lang="en-CA" sz="1000" dirty="0" smtClean="0">
                <a:latin typeface="Verdana" charset="0"/>
                <a:ea typeface="MS PGothic" charset="0"/>
              </a:rPr>
              <a:t/>
            </a:r>
            <a:br>
              <a:rPr lang="en-CA" sz="1000" dirty="0" smtClean="0">
                <a:latin typeface="Verdana" charset="0"/>
                <a:ea typeface="MS PGothic" charset="0"/>
              </a:rPr>
            </a:br>
            <a:endParaRPr lang="en-CA" sz="1000" dirty="0">
              <a:latin typeface="Verdana" charset="0"/>
              <a:ea typeface="MS PGothic" charset="0"/>
            </a:endParaRPr>
          </a:p>
          <a:p>
            <a:r>
              <a:rPr lang="en-CA" sz="3000" b="0" dirty="0" smtClean="0">
                <a:solidFill>
                  <a:srgbClr val="2F5597"/>
                </a:solidFill>
                <a:latin typeface="Calibri" charset="0"/>
                <a:ea typeface="MS PGothic" charset="0"/>
                <a:cs typeface="Arial" charset="0"/>
              </a:rPr>
              <a:t>Ne pas </a:t>
            </a:r>
            <a:r>
              <a:rPr lang="en-CA" sz="3000" b="0" dirty="0" err="1" smtClean="0">
                <a:solidFill>
                  <a:srgbClr val="2F5597"/>
                </a:solidFill>
                <a:latin typeface="Calibri" charset="0"/>
                <a:ea typeface="MS PGothic" charset="0"/>
                <a:cs typeface="Arial" charset="0"/>
              </a:rPr>
              <a:t>toucher</a:t>
            </a:r>
            <a:r>
              <a:rPr lang="en-CA" sz="3000" b="0" dirty="0" smtClean="0">
                <a:solidFill>
                  <a:srgbClr val="2F5597"/>
                </a:solidFill>
                <a:latin typeface="Calibri" charset="0"/>
                <a:ea typeface="MS PGothic" charset="0"/>
                <a:cs typeface="Arial" charset="0"/>
              </a:rPr>
              <a:t>:</a:t>
            </a:r>
            <a:endParaRPr lang="en-CA" sz="3000" b="0" dirty="0">
              <a:solidFill>
                <a:srgbClr val="2F5597"/>
              </a:solidFill>
              <a:latin typeface="Calibri" charset="0"/>
              <a:ea typeface="MS PGothic" charset="0"/>
              <a:cs typeface="Arial" charset="0"/>
            </a:endParaRPr>
          </a:p>
          <a:p>
            <a:pPr lvl="1" eaLnBrk="1" hangingPunct="1">
              <a:spcBef>
                <a:spcPct val="20000"/>
              </a:spcBef>
              <a:buFont typeface="Arial" charset="0"/>
              <a:buChar char="•"/>
            </a:pPr>
            <a:r>
              <a:rPr lang="en-CA" sz="3000" b="0" dirty="0" smtClean="0">
                <a:solidFill>
                  <a:srgbClr val="2F5597"/>
                </a:solidFill>
                <a:latin typeface="Calibri" charset="0"/>
                <a:ea typeface="MS PGothic" charset="0"/>
              </a:rPr>
              <a:t>La zone </a:t>
            </a:r>
            <a:r>
              <a:rPr lang="en-CA" sz="3000" b="0" dirty="0" err="1" smtClean="0">
                <a:solidFill>
                  <a:srgbClr val="2F5597"/>
                </a:solidFill>
                <a:latin typeface="Calibri" charset="0"/>
                <a:ea typeface="MS PGothic" charset="0"/>
              </a:rPr>
              <a:t>allodynique</a:t>
            </a:r>
            <a:r>
              <a:rPr lang="en-CA" sz="3000" b="0" dirty="0" smtClean="0">
                <a:solidFill>
                  <a:srgbClr val="2F5597"/>
                </a:solidFill>
                <a:latin typeface="Calibri" charset="0"/>
                <a:ea typeface="MS PGothic" charset="0"/>
              </a:rPr>
              <a:t> </a:t>
            </a:r>
          </a:p>
          <a:p>
            <a:pPr lvl="1" eaLnBrk="1" hangingPunct="1">
              <a:spcBef>
                <a:spcPct val="20000"/>
              </a:spcBef>
              <a:buFont typeface="Arial" charset="0"/>
              <a:buChar char="•"/>
            </a:pPr>
            <a:r>
              <a:rPr lang="en-CA" sz="3000" dirty="0" smtClean="0">
                <a:solidFill>
                  <a:srgbClr val="2F5597"/>
                </a:solidFill>
                <a:latin typeface="Calibri" charset="0"/>
                <a:ea typeface="MS PGothic" charset="0"/>
              </a:rPr>
              <a:t>La </a:t>
            </a:r>
            <a:r>
              <a:rPr lang="en-CA" sz="3000" dirty="0" err="1" smtClean="0">
                <a:solidFill>
                  <a:srgbClr val="2F5597"/>
                </a:solidFill>
                <a:latin typeface="Calibri" charset="0"/>
                <a:ea typeface="MS PGothic" charset="0"/>
              </a:rPr>
              <a:t>région</a:t>
            </a:r>
            <a:r>
              <a:rPr lang="en-CA" sz="3000" dirty="0" smtClean="0">
                <a:solidFill>
                  <a:srgbClr val="2F5597"/>
                </a:solidFill>
                <a:latin typeface="Calibri" charset="0"/>
                <a:ea typeface="MS PGothic" charset="0"/>
              </a:rPr>
              <a:t> </a:t>
            </a:r>
            <a:r>
              <a:rPr lang="en-CA" sz="3000" dirty="0" err="1" smtClean="0">
                <a:solidFill>
                  <a:srgbClr val="2F5597"/>
                </a:solidFill>
                <a:latin typeface="Calibri" charset="0"/>
                <a:ea typeface="MS PGothic" charset="0"/>
              </a:rPr>
              <a:t>distale</a:t>
            </a:r>
            <a:r>
              <a:rPr lang="en-CA" sz="1000" dirty="0" smtClean="0">
                <a:solidFill>
                  <a:srgbClr val="2F5597"/>
                </a:solidFill>
                <a:latin typeface="Calibri" charset="0"/>
                <a:ea typeface="MS PGothic" charset="0"/>
              </a:rPr>
              <a:t/>
            </a:r>
            <a:br>
              <a:rPr lang="en-CA" sz="1000" dirty="0" smtClean="0">
                <a:solidFill>
                  <a:srgbClr val="2F5597"/>
                </a:solidFill>
                <a:latin typeface="Calibri" charset="0"/>
                <a:ea typeface="MS PGothic" charset="0"/>
              </a:rPr>
            </a:br>
            <a:endParaRPr lang="en-CA" sz="1000" b="0" dirty="0" smtClean="0">
              <a:solidFill>
                <a:srgbClr val="2F5597"/>
              </a:solidFill>
              <a:latin typeface="Calibri" charset="0"/>
              <a:ea typeface="MS PGothic" charset="0"/>
            </a:endParaRPr>
          </a:p>
          <a:p>
            <a:r>
              <a:rPr lang="en-CA" sz="3000" b="0" dirty="0" err="1" smtClean="0">
                <a:solidFill>
                  <a:srgbClr val="2F5597"/>
                </a:solidFill>
                <a:latin typeface="Calibri" charset="0"/>
                <a:ea typeface="MS PGothic" charset="0"/>
                <a:cs typeface="Arial" charset="0"/>
              </a:rPr>
              <a:t>Choisir</a:t>
            </a:r>
            <a:r>
              <a:rPr lang="en-CA" sz="3000" b="0" dirty="0" smtClean="0">
                <a:solidFill>
                  <a:srgbClr val="2F5597"/>
                </a:solidFill>
                <a:latin typeface="Calibri" charset="0"/>
                <a:ea typeface="MS PGothic" charset="0"/>
                <a:cs typeface="Arial" charset="0"/>
              </a:rPr>
              <a:t> la zone de </a:t>
            </a:r>
            <a:r>
              <a:rPr lang="en-CA" sz="3000" b="0" dirty="0" err="1" smtClean="0">
                <a:solidFill>
                  <a:srgbClr val="2F5597"/>
                </a:solidFill>
                <a:latin typeface="Calibri" charset="0"/>
                <a:ea typeface="MS PGothic" charset="0"/>
                <a:cs typeface="Arial" charset="0"/>
              </a:rPr>
              <a:t>contre</a:t>
            </a:r>
            <a:r>
              <a:rPr lang="en-CA" sz="3000" b="0" dirty="0" smtClean="0">
                <a:solidFill>
                  <a:srgbClr val="2F5597"/>
                </a:solidFill>
                <a:latin typeface="Calibri" charset="0"/>
                <a:ea typeface="MS PGothic" charset="0"/>
                <a:cs typeface="Arial" charset="0"/>
              </a:rPr>
              <a:t> </a:t>
            </a:r>
            <a:br>
              <a:rPr lang="en-CA" sz="3000" b="0" dirty="0" smtClean="0">
                <a:solidFill>
                  <a:srgbClr val="2F5597"/>
                </a:solidFill>
                <a:latin typeface="Calibri" charset="0"/>
                <a:ea typeface="MS PGothic" charset="0"/>
                <a:cs typeface="Arial" charset="0"/>
              </a:rPr>
            </a:br>
            <a:r>
              <a:rPr lang="en-CA" sz="3000" b="0" dirty="0" smtClean="0">
                <a:solidFill>
                  <a:srgbClr val="2F5597"/>
                </a:solidFill>
                <a:latin typeface="Calibri" charset="0"/>
                <a:ea typeface="MS PGothic" charset="0"/>
                <a:cs typeface="Arial" charset="0"/>
              </a:rPr>
              <a:t>stimulation </a:t>
            </a:r>
            <a:r>
              <a:rPr lang="en-CA" sz="3000" b="0" dirty="0" err="1" smtClean="0">
                <a:solidFill>
                  <a:srgbClr val="2F5597"/>
                </a:solidFill>
                <a:latin typeface="Calibri" charset="0"/>
                <a:ea typeface="MS PGothic" charset="0"/>
                <a:cs typeface="Arial" charset="0"/>
              </a:rPr>
              <a:t>proximale</a:t>
            </a:r>
            <a:r>
              <a:rPr lang="en-CA" sz="3000" b="0" dirty="0" smtClean="0">
                <a:solidFill>
                  <a:srgbClr val="2F5597"/>
                </a:solidFill>
                <a:latin typeface="Calibri" charset="0"/>
                <a:ea typeface="MS PGothic" charset="0"/>
                <a:cs typeface="Arial" charset="0"/>
              </a:rPr>
              <a:t>: </a:t>
            </a:r>
            <a:r>
              <a:rPr lang="en-CA" sz="3000" b="0" dirty="0" err="1" smtClean="0">
                <a:solidFill>
                  <a:srgbClr val="2F5597"/>
                </a:solidFill>
                <a:latin typeface="Calibri" charset="0"/>
                <a:ea typeface="MS PGothic" charset="0"/>
                <a:cs typeface="Arial" charset="0"/>
              </a:rPr>
              <a:t>nerf</a:t>
            </a:r>
            <a:r>
              <a:rPr lang="en-CA" sz="3000" b="0" dirty="0" smtClean="0">
                <a:solidFill>
                  <a:srgbClr val="2F5597"/>
                </a:solidFill>
                <a:latin typeface="Calibri" charset="0"/>
                <a:ea typeface="MS PGothic" charset="0"/>
                <a:cs typeface="Arial" charset="0"/>
              </a:rPr>
              <a:t> </a:t>
            </a:r>
            <a:r>
              <a:rPr lang="en-CA" sz="3000" b="0" dirty="0" err="1" smtClean="0">
                <a:solidFill>
                  <a:srgbClr val="2F5597"/>
                </a:solidFill>
                <a:latin typeface="Calibri" charset="0"/>
                <a:ea typeface="MS PGothic" charset="0"/>
                <a:cs typeface="Arial" charset="0"/>
              </a:rPr>
              <a:t>cutané</a:t>
            </a:r>
            <a:r>
              <a:rPr lang="en-CA" sz="3000" b="0" dirty="0" smtClean="0">
                <a:solidFill>
                  <a:srgbClr val="2F5597"/>
                </a:solidFill>
                <a:latin typeface="Calibri" charset="0"/>
                <a:ea typeface="MS PGothic" charset="0"/>
                <a:cs typeface="Arial" charset="0"/>
              </a:rPr>
              <a:t> </a:t>
            </a:r>
            <a:r>
              <a:rPr lang="en-CA" sz="3000" b="0" dirty="0" err="1" smtClean="0">
                <a:solidFill>
                  <a:srgbClr val="2F5597"/>
                </a:solidFill>
                <a:latin typeface="Calibri" charset="0"/>
                <a:ea typeface="MS PGothic" charset="0"/>
                <a:cs typeface="Arial" charset="0"/>
              </a:rPr>
              <a:t>médial</a:t>
            </a:r>
            <a:r>
              <a:rPr lang="en-CA" sz="3000" b="0" dirty="0" smtClean="0">
                <a:solidFill>
                  <a:srgbClr val="2F5597"/>
                </a:solidFill>
                <a:latin typeface="Calibri" charset="0"/>
                <a:ea typeface="MS PGothic" charset="0"/>
                <a:cs typeface="Arial" charset="0"/>
              </a:rPr>
              <a:t> </a:t>
            </a:r>
            <a:r>
              <a:rPr lang="en-CA" sz="3000" b="0" smtClean="0">
                <a:solidFill>
                  <a:srgbClr val="2F5597"/>
                </a:solidFill>
                <a:latin typeface="Calibri" charset="0"/>
                <a:ea typeface="MS PGothic" charset="0"/>
                <a:cs typeface="Arial" charset="0"/>
              </a:rPr>
              <a:t>du bras </a:t>
            </a:r>
            <a:r>
              <a:rPr lang="en-CA" sz="3000" dirty="0" smtClean="0">
                <a:latin typeface="Verdana" charset="0"/>
                <a:ea typeface="MS PGothic" charset="0"/>
              </a:rPr>
              <a:t>(B)</a:t>
            </a:r>
            <a:r>
              <a:rPr lang="en-CA" sz="3000" dirty="0" smtClean="0">
                <a:solidFill>
                  <a:srgbClr val="2F5597"/>
                </a:solidFill>
                <a:latin typeface="Calibri" charset="0"/>
                <a:ea typeface="MS PGothic" charset="0"/>
                <a:cs typeface="Arial" charset="0"/>
              </a:rPr>
              <a:t/>
            </a:r>
            <a:br>
              <a:rPr lang="en-CA" sz="3000" dirty="0" smtClean="0">
                <a:solidFill>
                  <a:srgbClr val="2F5597"/>
                </a:solidFill>
                <a:latin typeface="Calibri" charset="0"/>
                <a:ea typeface="MS PGothic" charset="0"/>
                <a:cs typeface="Arial" charset="0"/>
              </a:rPr>
            </a:br>
            <a:r>
              <a:rPr lang="en-CA" sz="2800" b="0" dirty="0" smtClean="0">
                <a:solidFill>
                  <a:srgbClr val="2F5597"/>
                </a:solidFill>
                <a:latin typeface="Calibri" charset="0"/>
                <a:ea typeface="MS PGothic" charset="0"/>
                <a:cs typeface="Arial" charset="0"/>
              </a:rPr>
              <a:t>8x</a:t>
            </a:r>
            <a:r>
              <a:rPr lang="en-US" sz="2800" b="0" dirty="0" smtClean="0">
                <a:solidFill>
                  <a:srgbClr val="2F5597"/>
                </a:solidFill>
                <a:latin typeface="Calibri" charset="0"/>
                <a:ea typeface="MS PGothic" charset="0"/>
                <a:cs typeface="Arial" charset="0"/>
              </a:rPr>
              <a:t>/</a:t>
            </a:r>
            <a:r>
              <a:rPr lang="en-US" sz="2800" dirty="0" smtClean="0">
                <a:solidFill>
                  <a:srgbClr val="2F5597"/>
                </a:solidFill>
                <a:latin typeface="Calibri" charset="0"/>
                <a:ea typeface="MS PGothic" charset="0"/>
                <a:cs typeface="Arial" charset="0"/>
              </a:rPr>
              <a:t>jour</a:t>
            </a:r>
            <a:r>
              <a:rPr lang="en-US" sz="2800" b="0" dirty="0" smtClean="0">
                <a:solidFill>
                  <a:srgbClr val="2F5597"/>
                </a:solidFill>
                <a:latin typeface="Calibri" charset="0"/>
                <a:ea typeface="MS PGothic" charset="0"/>
                <a:cs typeface="Arial" charset="0"/>
              </a:rPr>
              <a:t> pour </a:t>
            </a:r>
            <a:r>
              <a:rPr lang="en-CA" sz="2800" b="0" dirty="0" smtClean="0">
                <a:solidFill>
                  <a:srgbClr val="2F5597"/>
                </a:solidFill>
                <a:latin typeface="Calibri" charset="0"/>
                <a:ea typeface="MS PGothic" charset="0"/>
                <a:cs typeface="Arial" charset="0"/>
              </a:rPr>
              <a:t>1 </a:t>
            </a:r>
            <a:r>
              <a:rPr lang="en-CA" sz="2800" b="0" dirty="0">
                <a:solidFill>
                  <a:srgbClr val="2F5597"/>
                </a:solidFill>
                <a:latin typeface="Calibri" charset="0"/>
                <a:ea typeface="MS PGothic" charset="0"/>
                <a:cs typeface="Arial" charset="0"/>
              </a:rPr>
              <a:t>minute </a:t>
            </a:r>
            <a:r>
              <a:rPr lang="en-CA" sz="2800" b="0" dirty="0" smtClean="0">
                <a:solidFill>
                  <a:srgbClr val="2F5597"/>
                </a:solidFill>
                <a:latin typeface="Calibri" charset="0"/>
                <a:ea typeface="MS PGothic" charset="0"/>
                <a:cs typeface="Arial" charset="0"/>
              </a:rPr>
              <a:t>avec </a:t>
            </a:r>
            <a:r>
              <a:rPr lang="en-CA" sz="2800" dirty="0">
                <a:solidFill>
                  <a:srgbClr val="2F5597"/>
                </a:solidFill>
                <a:latin typeface="Calibri" charset="0"/>
                <a:ea typeface="MS PGothic" charset="0"/>
                <a:cs typeface="Arial" charset="0"/>
              </a:rPr>
              <a:t/>
            </a:r>
            <a:br>
              <a:rPr lang="en-CA" sz="2800" dirty="0">
                <a:solidFill>
                  <a:srgbClr val="2F5597"/>
                </a:solidFill>
                <a:latin typeface="Calibri" charset="0"/>
                <a:ea typeface="MS PGothic" charset="0"/>
                <a:cs typeface="Arial" charset="0"/>
              </a:rPr>
            </a:br>
            <a:r>
              <a:rPr lang="en-CA" sz="2800" dirty="0" smtClean="0">
                <a:solidFill>
                  <a:srgbClr val="2F5597"/>
                </a:solidFill>
                <a:latin typeface="Calibri" charset="0"/>
                <a:ea typeface="MS PGothic" charset="0"/>
                <a:cs typeface="Arial" charset="0"/>
              </a:rPr>
              <a:t>de la </a:t>
            </a:r>
            <a:r>
              <a:rPr lang="en-CA" sz="2800" dirty="0" err="1" smtClean="0">
                <a:solidFill>
                  <a:srgbClr val="2F5597"/>
                </a:solidFill>
                <a:latin typeface="Calibri" charset="0"/>
                <a:ea typeface="MS PGothic" charset="0"/>
                <a:cs typeface="Arial" charset="0"/>
              </a:rPr>
              <a:t>fourrure</a:t>
            </a:r>
            <a:endParaRPr lang="fr-CA" sz="2700" dirty="0">
              <a:latin typeface="Verdana" charset="0"/>
              <a:ea typeface="MS PGothic" charset="0"/>
            </a:endParaRPr>
          </a:p>
        </p:txBody>
      </p:sp>
      <p:pic>
        <p:nvPicPr>
          <p:cNvPr id="24581" name="Picture 2" descr="Y:\P&amp;OT\OT Program Director\Bernadette\Research\Villa Medica\Somatosensory Rehabilitation\ABA poster 2015\manuscript\Figure 3.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429" y="2743498"/>
            <a:ext cx="4173085" cy="24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txBox="1">
            <a:spLocks noChangeArrowheads="1"/>
          </p:cNvSpPr>
          <p:nvPr>
            <p:custDataLst>
              <p:tags r:id="rId2"/>
            </p:custDataLst>
          </p:nvPr>
        </p:nvSpPr>
        <p:spPr>
          <a:xfrm>
            <a:off x="506037" y="132164"/>
            <a:ext cx="7263647" cy="823913"/>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TRAITEMENT</a:t>
            </a:r>
            <a:endParaRPr lang="fr-FR" sz="3600" b="1" dirty="0">
              <a:solidFill>
                <a:schemeClr val="tx2"/>
              </a:solidFill>
              <a:latin typeface="Calibri" charset="0"/>
              <a:ea typeface="MS PGothic" charset="0"/>
            </a:endParaRPr>
          </a:p>
        </p:txBody>
      </p:sp>
      <p:sp>
        <p:nvSpPr>
          <p:cNvPr id="10"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2291322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9"/>
          <p:cNvSpPr>
            <a:spLocks noGrp="1" noChangeArrowheads="1"/>
          </p:cNvSpPr>
          <p:nvPr>
            <p:ph type="title"/>
            <p:custDataLst>
              <p:tags r:id="rId1"/>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INTRODUCTION</a:t>
            </a:r>
            <a:endParaRPr lang="fr-FR" sz="3600" b="1" dirty="0">
              <a:solidFill>
                <a:schemeClr val="tx2"/>
              </a:solidFill>
              <a:latin typeface="Calibri" charset="0"/>
              <a:ea typeface="MS PGothic" charset="0"/>
            </a:endParaRPr>
          </a:p>
        </p:txBody>
      </p:sp>
      <p:sp>
        <p:nvSpPr>
          <p:cNvPr id="5124" name="Rectangle 10"/>
          <p:cNvSpPr>
            <a:spLocks noGrp="1" noChangeArrowheads="1"/>
          </p:cNvSpPr>
          <p:nvPr>
            <p:ph idx="1"/>
            <p:custDataLst>
              <p:tags r:id="rId2"/>
            </p:custDataLst>
          </p:nvPr>
        </p:nvSpPr>
        <p:spPr>
          <a:xfrm>
            <a:off x="160980" y="1152000"/>
            <a:ext cx="8732195" cy="5267325"/>
          </a:xfrm>
        </p:spPr>
        <p:txBody>
          <a:bodyPr>
            <a:noAutofit/>
          </a:bodyPr>
          <a:lstStyle/>
          <a:p>
            <a:pPr eaLnBrk="1" hangingPunct="1">
              <a:buFont typeface="Arial" panose="020B0604020202020204" pitchFamily="34" charset="0"/>
              <a:buChar char="•"/>
              <a:defRPr/>
            </a:pPr>
            <a:r>
              <a:rPr lang="en-US" altLang="fr-FR" sz="2800" dirty="0" smtClean="0">
                <a:solidFill>
                  <a:srgbClr val="0F5EA2"/>
                </a:solidFill>
                <a:latin typeface="Calibri" panose="020F0502020204030204" pitchFamily="34" charset="0"/>
              </a:rPr>
              <a:t>La </a:t>
            </a:r>
            <a:r>
              <a:rPr lang="en-US" altLang="fr-FR" sz="2800" b="1" dirty="0" err="1" smtClean="0">
                <a:solidFill>
                  <a:srgbClr val="0F5EA2"/>
                </a:solidFill>
                <a:latin typeface="Calibri" panose="020F0502020204030204" pitchFamily="34" charset="0"/>
              </a:rPr>
              <a:t>rééducation</a:t>
            </a:r>
            <a:r>
              <a:rPr lang="en-US" altLang="fr-FR" sz="2800" b="1" dirty="0" smtClean="0">
                <a:solidFill>
                  <a:srgbClr val="0F5EA2"/>
                </a:solidFill>
                <a:latin typeface="Calibri" panose="020F0502020204030204" pitchFamily="34" charset="0"/>
              </a:rPr>
              <a:t> sensitive </a:t>
            </a:r>
            <a:r>
              <a:rPr lang="en-US" altLang="fr-FR" sz="2800" dirty="0" err="1" smtClean="0">
                <a:solidFill>
                  <a:srgbClr val="0F5EA2"/>
                </a:solidFill>
                <a:latin typeface="Calibri" panose="020F0502020204030204" pitchFamily="34" charset="0"/>
              </a:rPr>
              <a:t>est</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une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approche</a:t>
            </a:r>
            <a:r>
              <a:rPr lang="en-US" altLang="fr-FR" sz="2800" dirty="0" smtClean="0">
                <a:solidFill>
                  <a:srgbClr val="0F5EA2"/>
                </a:solidFill>
                <a:latin typeface="Calibri" panose="020F0502020204030204" pitchFamily="34" charset="0"/>
              </a:rPr>
              <a:t> non </a:t>
            </a:r>
            <a:r>
              <a:rPr lang="en-US" altLang="fr-FR" sz="2800" dirty="0" err="1" smtClean="0">
                <a:solidFill>
                  <a:srgbClr val="0F5EA2"/>
                </a:solidFill>
                <a:latin typeface="Calibri" panose="020F0502020204030204" pitchFamily="34" charset="0"/>
              </a:rPr>
              <a:t>pharmacologique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décrite</a:t>
            </a:r>
            <a:r>
              <a:rPr lang="en-US" altLang="fr-FR" sz="2800" dirty="0" smtClean="0">
                <a:solidFill>
                  <a:srgbClr val="0F5EA2"/>
                </a:solidFill>
                <a:latin typeface="Calibri" panose="020F0502020204030204" pitchFamily="34" charset="0"/>
              </a:rPr>
              <a:t> par Claude </a:t>
            </a:r>
            <a:r>
              <a:rPr lang="en-US" altLang="fr-FR" sz="2800" dirty="0" err="1" smtClean="0">
                <a:solidFill>
                  <a:srgbClr val="0F5EA2"/>
                </a:solidFill>
                <a:latin typeface="Calibri" panose="020F0502020204030204" pitchFamily="34" charset="0"/>
              </a:rPr>
              <a:t>Spicher</a:t>
            </a:r>
            <a:r>
              <a:rPr lang="en-US" altLang="fr-FR" sz="2800" dirty="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basée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sur</a:t>
            </a:r>
            <a:r>
              <a:rPr lang="en-US" altLang="fr-FR" sz="2800" dirty="0" smtClean="0">
                <a:solidFill>
                  <a:srgbClr val="0F5EA2"/>
                </a:solidFill>
                <a:latin typeface="Calibri" panose="020F0502020204030204" pitchFamily="34" charset="0"/>
              </a:rPr>
              <a:t> la </a:t>
            </a:r>
            <a:r>
              <a:rPr lang="en-US" altLang="fr-FR" sz="2800" dirty="0" err="1" smtClean="0">
                <a:solidFill>
                  <a:srgbClr val="0F5EA2"/>
                </a:solidFill>
                <a:latin typeface="Calibri" panose="020F0502020204030204" pitchFamily="34" charset="0"/>
              </a:rPr>
              <a:t>neuroplasticité</a:t>
            </a:r>
            <a:r>
              <a:rPr lang="en-US" altLang="fr-FR" sz="2800" dirty="0" smtClean="0">
                <a:solidFill>
                  <a:srgbClr val="0F5EA2"/>
                </a:solidFill>
                <a:latin typeface="Calibri" panose="020F0502020204030204" pitchFamily="34" charset="0"/>
              </a:rPr>
              <a:t> du </a:t>
            </a:r>
            <a:r>
              <a:rPr lang="en-US" altLang="fr-FR" sz="2800" dirty="0" err="1" smtClean="0">
                <a:solidFill>
                  <a:srgbClr val="0F5EA2"/>
                </a:solidFill>
                <a:latin typeface="Calibri" panose="020F0502020204030204" pitchFamily="34" charset="0"/>
              </a:rPr>
              <a:t>système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somesthésique</a:t>
            </a:r>
            <a:r>
              <a:rPr lang="en-US" altLang="fr-FR" sz="2800" dirty="0" smtClean="0">
                <a:solidFill>
                  <a:srgbClr val="0F5EA2"/>
                </a:solidFill>
                <a:latin typeface="Calibri" panose="020F0502020204030204" pitchFamily="34" charset="0"/>
              </a:rPr>
              <a:t> via les </a:t>
            </a:r>
            <a:r>
              <a:rPr lang="en-US" altLang="fr-FR" sz="2800" dirty="0" err="1" smtClean="0">
                <a:solidFill>
                  <a:srgbClr val="0F5EA2"/>
                </a:solidFill>
                <a:latin typeface="Calibri" panose="020F0502020204030204" pitchFamily="34" charset="0"/>
              </a:rPr>
              <a:t>axones</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sains</a:t>
            </a:r>
            <a:r>
              <a:rPr lang="en-US" altLang="fr-FR" sz="2800" dirty="0" smtClean="0">
                <a:solidFill>
                  <a:srgbClr val="0F5EA2"/>
                </a:solidFill>
                <a:latin typeface="Calibri" panose="020F0502020204030204" pitchFamily="34" charset="0"/>
              </a:rPr>
              <a:t>.</a:t>
            </a:r>
          </a:p>
          <a:p>
            <a:pPr marL="0" indent="0" eaLnBrk="1" hangingPunct="1">
              <a:buNone/>
              <a:defRPr/>
            </a:pPr>
            <a:endParaRPr lang="en-US" altLang="fr-FR" sz="2400" dirty="0" smtClean="0">
              <a:solidFill>
                <a:srgbClr val="0F5EA2"/>
              </a:solidFill>
              <a:latin typeface="Calibri" panose="020F0502020204030204" pitchFamily="34" charset="0"/>
            </a:endParaRPr>
          </a:p>
          <a:p>
            <a:pPr eaLnBrk="1" hangingPunct="1">
              <a:buFont typeface="Arial" panose="020B0604020202020204" pitchFamily="34" charset="0"/>
              <a:buChar char="•"/>
              <a:defRPr/>
            </a:pPr>
            <a:r>
              <a:rPr lang="en-US" altLang="fr-FR" sz="2800" dirty="0" smtClean="0">
                <a:solidFill>
                  <a:srgbClr val="0F5EA2"/>
                </a:solidFill>
                <a:latin typeface="Calibri" panose="020F0502020204030204" pitchFamily="34" charset="0"/>
              </a:rPr>
              <a:t>Le </a:t>
            </a:r>
            <a:r>
              <a:rPr lang="en-US" altLang="fr-FR" sz="2800" dirty="0" err="1" smtClean="0">
                <a:solidFill>
                  <a:srgbClr val="0F5EA2"/>
                </a:solidFill>
                <a:latin typeface="Calibri" panose="020F0502020204030204" pitchFamily="34" charset="0"/>
              </a:rPr>
              <a:t>principe</a:t>
            </a:r>
            <a:r>
              <a:rPr lang="en-US" altLang="fr-FR" sz="2800" dirty="0" smtClean="0">
                <a:solidFill>
                  <a:srgbClr val="0F5EA2"/>
                </a:solidFill>
                <a:latin typeface="Calibri" panose="020F0502020204030204" pitchFamily="34" charset="0"/>
              </a:rPr>
              <a:t> de la </a:t>
            </a:r>
            <a:r>
              <a:rPr lang="en-US" altLang="fr-FR" sz="2800" dirty="0" err="1" smtClean="0">
                <a:solidFill>
                  <a:srgbClr val="0F5EA2"/>
                </a:solidFill>
                <a:latin typeface="Calibri" panose="020F0502020204030204" pitchFamily="34" charset="0"/>
              </a:rPr>
              <a:t>rééducation</a:t>
            </a:r>
            <a:r>
              <a:rPr lang="en-US" altLang="fr-FR" sz="2800" dirty="0" smtClean="0">
                <a:solidFill>
                  <a:srgbClr val="0F5EA2"/>
                </a:solidFill>
                <a:latin typeface="Calibri" panose="020F0502020204030204" pitchFamily="34" charset="0"/>
              </a:rPr>
              <a:t> sensitive :</a:t>
            </a:r>
            <a:r>
              <a:rPr lang="en-US" altLang="fr-FR" sz="2800" dirty="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traiter</a:t>
            </a:r>
            <a:r>
              <a:rPr lang="en-US" altLang="fr-FR" sz="2800" dirty="0" smtClean="0">
                <a:solidFill>
                  <a:srgbClr val="0F5EA2"/>
                </a:solidFill>
                <a:latin typeface="Calibri" panose="020F0502020204030204" pitchFamily="34" charset="0"/>
              </a:rPr>
              <a:t> </a:t>
            </a:r>
            <a:r>
              <a:rPr lang="en-US" altLang="fr-FR" sz="2800" dirty="0" err="1" smtClean="0">
                <a:solidFill>
                  <a:schemeClr val="tx2"/>
                </a:solidFill>
                <a:latin typeface="Calibri" panose="020F0502020204030204" pitchFamily="34" charset="0"/>
              </a:rPr>
              <a:t>l’hypoesthésie</a:t>
            </a:r>
            <a:r>
              <a:rPr lang="en-US" altLang="fr-FR" sz="2800" dirty="0" smtClean="0">
                <a:solidFill>
                  <a:schemeClr val="tx2"/>
                </a:solidFill>
                <a:latin typeface="Calibri" panose="020F0502020204030204" pitchFamily="34" charset="0"/>
              </a:rPr>
              <a:t> </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diminue</a:t>
            </a:r>
            <a:r>
              <a:rPr lang="en-US" altLang="fr-FR" sz="2800" dirty="0" smtClean="0">
                <a:solidFill>
                  <a:srgbClr val="0F5EA2"/>
                </a:solidFill>
                <a:latin typeface="Calibri" panose="020F0502020204030204" pitchFamily="34" charset="0"/>
              </a:rPr>
              <a:t> les </a:t>
            </a:r>
            <a:r>
              <a:rPr lang="en-US" altLang="fr-FR" sz="2800" dirty="0" err="1" smtClean="0">
                <a:solidFill>
                  <a:srgbClr val="0F5EA2"/>
                </a:solidFill>
                <a:latin typeface="Calibri" panose="020F0502020204030204" pitchFamily="34" charset="0"/>
              </a:rPr>
              <a:t>douleurs</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neuropatiques</a:t>
            </a:r>
            <a:r>
              <a:rPr lang="en-US" altLang="fr-FR" sz="2800" dirty="0">
                <a:solidFill>
                  <a:srgbClr val="0F5EA2"/>
                </a:solidFill>
                <a:latin typeface="Calibri" panose="020F0502020204030204" pitchFamily="34" charset="0"/>
              </a:rPr>
              <a:t>.</a:t>
            </a:r>
            <a:r>
              <a:rPr lang="en-US" altLang="fr-FR" sz="2800" dirty="0" smtClean="0">
                <a:solidFill>
                  <a:srgbClr val="0F5EA2"/>
                </a:solidFill>
                <a:latin typeface="Calibri" panose="020F0502020204030204" pitchFamily="34" charset="0"/>
              </a:rPr>
              <a:t> </a:t>
            </a:r>
          </a:p>
          <a:p>
            <a:pPr marL="0" indent="0" eaLnBrk="1" hangingPunct="1">
              <a:buNone/>
              <a:defRPr/>
            </a:pPr>
            <a:endParaRPr lang="en-US" altLang="fr-FR" sz="2400" dirty="0">
              <a:solidFill>
                <a:srgbClr val="0F5EA2"/>
              </a:solidFill>
              <a:latin typeface="Calibri" panose="020F0502020204030204" pitchFamily="34" charset="0"/>
            </a:endParaRPr>
          </a:p>
          <a:p>
            <a:pPr eaLnBrk="1" hangingPunct="1">
              <a:buFont typeface="Arial" panose="020B0604020202020204" pitchFamily="34" charset="0"/>
              <a:buChar char="•"/>
              <a:defRPr/>
            </a:pPr>
            <a:r>
              <a:rPr lang="en-US" altLang="fr-FR" sz="2800" dirty="0" err="1">
                <a:solidFill>
                  <a:srgbClr val="0F5EA2"/>
                </a:solidFill>
                <a:latin typeface="Calibri" panose="020F0502020204030204" pitchFamily="34" charset="0"/>
              </a:rPr>
              <a:t>L</a:t>
            </a:r>
            <a:r>
              <a:rPr lang="en-US" altLang="fr-FR" sz="2800" dirty="0" err="1" smtClean="0">
                <a:solidFill>
                  <a:srgbClr val="0F5EA2"/>
                </a:solidFill>
                <a:latin typeface="Calibri" panose="020F0502020204030204" pitchFamily="34" charset="0"/>
              </a:rPr>
              <a:t>’hypoesthésie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peut</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être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masquée</a:t>
            </a:r>
            <a:r>
              <a:rPr lang="en-US" altLang="fr-FR" sz="2800" dirty="0" smtClean="0">
                <a:solidFill>
                  <a:srgbClr val="0F5EA2"/>
                </a:solidFill>
                <a:latin typeface="Calibri" panose="020F0502020204030204" pitchFamily="34" charset="0"/>
              </a:rPr>
              <a:t> par </a:t>
            </a:r>
            <a:r>
              <a:rPr lang="en-US" altLang="fr-FR" sz="2800" dirty="0" err="1" smtClean="0">
                <a:solidFill>
                  <a:srgbClr val="0F5EA2"/>
                </a:solidFill>
                <a:latin typeface="Calibri" panose="020F0502020204030204" pitchFamily="34" charset="0"/>
              </a:rPr>
              <a:t>une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allodynie</a:t>
            </a:r>
            <a:r>
              <a:rPr lang="en-US" altLang="fr-FR" sz="2800" dirty="0" smtClean="0">
                <a:solidFill>
                  <a:srgbClr val="0F5EA2"/>
                </a:solidFill>
                <a:latin typeface="Calibri" panose="020F0502020204030204" pitchFamily="34" charset="0"/>
              </a:rPr>
              <a:t> </a:t>
            </a:r>
            <a:r>
              <a:rPr lang="en-US" altLang="fr-FR" sz="2800" dirty="0" err="1" smtClean="0">
                <a:solidFill>
                  <a:srgbClr val="0F5EA2"/>
                </a:solidFill>
                <a:latin typeface="Calibri" panose="020F0502020204030204" pitchFamily="34" charset="0"/>
              </a:rPr>
              <a:t>mécanique</a:t>
            </a:r>
            <a:r>
              <a:rPr lang="en-US" altLang="fr-FR" sz="2800" dirty="0" smtClean="0">
                <a:solidFill>
                  <a:srgbClr val="0F5EA2"/>
                </a:solidFill>
                <a:latin typeface="Calibri" panose="020F0502020204030204" pitchFamily="34" charset="0"/>
              </a:rPr>
              <a:t>.</a:t>
            </a:r>
            <a:endParaRPr lang="en-US" altLang="fr-FR" sz="1400" dirty="0" smtClean="0">
              <a:solidFill>
                <a:srgbClr val="0F5EA2"/>
              </a:solidFill>
              <a:latin typeface="Calibri" panose="020F0502020204030204" pitchFamily="34" charset="0"/>
            </a:endParaRPr>
          </a:p>
          <a:p>
            <a:pPr marL="0" indent="0">
              <a:buNone/>
              <a:defRPr/>
            </a:pPr>
            <a:r>
              <a:rPr lang="en-US" altLang="fr-FR" sz="2800" dirty="0">
                <a:solidFill>
                  <a:srgbClr val="0F5EA2"/>
                </a:solidFill>
                <a:latin typeface="Calibri" panose="020F0502020204030204" pitchFamily="34" charset="0"/>
              </a:rPr>
              <a:t> </a:t>
            </a:r>
            <a:endParaRPr lang="en-US" altLang="fr-FR" sz="2800" dirty="0" smtClean="0">
              <a:solidFill>
                <a:srgbClr val="0F5EA2"/>
              </a:solidFill>
              <a:latin typeface="Calibri" panose="020F0502020204030204" pitchFamily="34" charset="0"/>
            </a:endParaRPr>
          </a:p>
        </p:txBody>
      </p:sp>
      <p:sp>
        <p:nvSpPr>
          <p:cNvPr id="18435" name="Espace réservé du numéro de diapositive 5"/>
          <p:cNvSpPr>
            <a:spLocks noGrp="1"/>
          </p:cNvSpPr>
          <p:nvPr>
            <p:ph type="sldNum" sz="quarter" idx="12"/>
            <p:custDataLst>
              <p:tags r:id="rId3"/>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504294D4-E9B5-9441-BBC1-6D199CB163F4}" type="slidenum">
              <a:rPr lang="fr-FR" sz="1400" u="none">
                <a:latin typeface="Verdana" charset="0"/>
              </a:rPr>
              <a:pPr/>
              <a:t>2</a:t>
            </a:fld>
            <a:endParaRPr lang="fr-FR" sz="1400" u="none">
              <a:latin typeface="Verdana" charset="0"/>
            </a:endParaRPr>
          </a:p>
        </p:txBody>
      </p:sp>
      <p:sp>
        <p:nvSpPr>
          <p:cNvPr id="18436"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pic>
        <p:nvPicPr>
          <p:cNvPr id="18437"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112134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body" sz="half" idx="1"/>
          </p:nvPr>
        </p:nvSpPr>
        <p:spPr>
          <a:xfrm>
            <a:off x="162000" y="1152000"/>
            <a:ext cx="5184880" cy="4530725"/>
          </a:xfrm>
        </p:spPr>
        <p:txBody>
          <a:bodyPr>
            <a:noAutofit/>
          </a:bodyPr>
          <a:lstStyle/>
          <a:p>
            <a:r>
              <a:rPr lang="en-US" sz="3600" b="1" noProof="0" dirty="0" smtClean="0">
                <a:solidFill>
                  <a:schemeClr val="tx2"/>
                </a:solidFill>
                <a:latin typeface="Arial"/>
                <a:cs typeface="Arial"/>
              </a:rPr>
              <a:t>2 </a:t>
            </a:r>
            <a:r>
              <a:rPr lang="en-US" sz="3600" b="1" noProof="0" dirty="0" err="1" smtClean="0">
                <a:solidFill>
                  <a:schemeClr val="tx2"/>
                </a:solidFill>
                <a:latin typeface="Arial"/>
                <a:cs typeface="Arial"/>
              </a:rPr>
              <a:t>mois</a:t>
            </a:r>
            <a:r>
              <a:rPr lang="en-US" sz="3600" b="1" noProof="0" dirty="0" smtClean="0">
                <a:solidFill>
                  <a:schemeClr val="tx2"/>
                </a:solidFill>
                <a:latin typeface="Arial"/>
                <a:cs typeface="Arial"/>
              </a:rPr>
              <a:t> post </a:t>
            </a:r>
            <a:r>
              <a:rPr lang="en-US" sz="3600" b="1" noProof="0" dirty="0" err="1" smtClean="0">
                <a:solidFill>
                  <a:schemeClr val="tx2"/>
                </a:solidFill>
                <a:latin typeface="Arial"/>
                <a:cs typeface="Arial"/>
              </a:rPr>
              <a:t>tx</a:t>
            </a:r>
            <a:r>
              <a:rPr lang="en-US" sz="3600" b="1" noProof="0" dirty="0" smtClean="0">
                <a:solidFill>
                  <a:schemeClr val="tx2"/>
                </a:solidFill>
                <a:latin typeface="Arial"/>
                <a:cs typeface="Arial"/>
              </a:rPr>
              <a:t> :</a:t>
            </a:r>
            <a:r>
              <a:rPr lang="en-US" sz="4000" b="1" noProof="0" dirty="0" smtClean="0">
                <a:solidFill>
                  <a:schemeClr val="tx2"/>
                </a:solidFill>
                <a:latin typeface="Arial"/>
                <a:cs typeface="Arial"/>
              </a:rPr>
              <a:t/>
            </a:r>
            <a:br>
              <a:rPr lang="en-US" sz="4000" b="1" noProof="0" dirty="0" smtClean="0">
                <a:solidFill>
                  <a:schemeClr val="tx2"/>
                </a:solidFill>
                <a:latin typeface="Arial"/>
                <a:cs typeface="Arial"/>
              </a:rPr>
            </a:br>
            <a:endParaRPr lang="en-US" sz="4000" b="1" noProof="0" dirty="0" smtClean="0">
              <a:solidFill>
                <a:schemeClr val="tx2"/>
              </a:solidFill>
              <a:latin typeface="Arial"/>
              <a:cs typeface="Arial"/>
            </a:endParaRPr>
          </a:p>
          <a:p>
            <a:pPr marL="350838" indent="0">
              <a:buNone/>
            </a:pPr>
            <a:r>
              <a:rPr lang="en-US" dirty="0" smtClean="0">
                <a:solidFill>
                  <a:schemeClr val="tx2"/>
                </a:solidFill>
                <a:latin typeface="Arial"/>
                <a:cs typeface="Arial"/>
              </a:rPr>
              <a:t>Diminution de </a:t>
            </a:r>
            <a:br>
              <a:rPr lang="en-US" dirty="0" smtClean="0">
                <a:solidFill>
                  <a:schemeClr val="tx2"/>
                </a:solidFill>
                <a:latin typeface="Arial"/>
                <a:cs typeface="Arial"/>
              </a:rPr>
            </a:br>
            <a:r>
              <a:rPr lang="en-US" dirty="0" smtClean="0">
                <a:solidFill>
                  <a:schemeClr val="tx2"/>
                </a:solidFill>
                <a:latin typeface="Arial"/>
                <a:cs typeface="Arial"/>
              </a:rPr>
              <a:t>la zone </a:t>
            </a:r>
            <a:r>
              <a:rPr lang="en-US" dirty="0" err="1" smtClean="0">
                <a:solidFill>
                  <a:schemeClr val="tx2"/>
                </a:solidFill>
                <a:latin typeface="Arial"/>
                <a:cs typeface="Arial"/>
              </a:rPr>
              <a:t>allodynique</a:t>
            </a:r>
            <a:endParaRPr lang="en-US" dirty="0" smtClean="0">
              <a:solidFill>
                <a:schemeClr val="tx2"/>
              </a:solidFill>
              <a:latin typeface="Arial"/>
              <a:cs typeface="Arial"/>
            </a:endParaRPr>
          </a:p>
          <a:p>
            <a:endParaRPr lang="en-US" noProof="0" dirty="0">
              <a:solidFill>
                <a:schemeClr val="tx2"/>
              </a:solidFill>
              <a:latin typeface="Arial"/>
              <a:cs typeface="Arial"/>
            </a:endParaRPr>
          </a:p>
          <a:p>
            <a:pPr marL="350838" indent="0">
              <a:buNone/>
            </a:pPr>
            <a:r>
              <a:rPr lang="en-US" dirty="0" smtClean="0">
                <a:solidFill>
                  <a:schemeClr val="tx2"/>
                </a:solidFill>
                <a:latin typeface="Arial"/>
                <a:cs typeface="Arial"/>
              </a:rPr>
              <a:t>Diminution de la </a:t>
            </a:r>
            <a:r>
              <a:rPr lang="en-US" dirty="0" err="1" smtClean="0">
                <a:solidFill>
                  <a:schemeClr val="tx2"/>
                </a:solidFill>
                <a:latin typeface="Arial"/>
                <a:cs typeface="Arial"/>
              </a:rPr>
              <a:t>sévérité</a:t>
            </a:r>
            <a:r>
              <a:rPr lang="en-US" dirty="0" smtClean="0">
                <a:solidFill>
                  <a:schemeClr val="tx2"/>
                </a:solidFill>
                <a:latin typeface="Arial"/>
                <a:cs typeface="Arial"/>
              </a:rPr>
              <a:t> de </a:t>
            </a:r>
            <a:r>
              <a:rPr lang="en-US" dirty="0" err="1" smtClean="0">
                <a:solidFill>
                  <a:schemeClr val="tx2"/>
                </a:solidFill>
                <a:latin typeface="Arial"/>
                <a:cs typeface="Arial"/>
              </a:rPr>
              <a:t>l’allodynie</a:t>
            </a:r>
            <a:endParaRPr lang="en-US" sz="1000" dirty="0">
              <a:solidFill>
                <a:schemeClr val="tx2"/>
              </a:solidFill>
              <a:latin typeface="Arial"/>
              <a:cs typeface="Arial"/>
            </a:endParaRPr>
          </a:p>
        </p:txBody>
      </p:sp>
      <p:pic>
        <p:nvPicPr>
          <p:cNvPr id="6" name="Image 5" descr="Sans tit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00" y="1152000"/>
            <a:ext cx="3535680" cy="5590032"/>
          </a:xfrm>
          <a:prstGeom prst="rect">
            <a:avLst/>
          </a:prstGeom>
        </p:spPr>
      </p:pic>
      <p:pic>
        <p:nvPicPr>
          <p:cNvPr id="1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9"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
        <p:nvSpPr>
          <p:cNvPr id="237573" name="Text Box 9"/>
          <p:cNvSpPr txBox="1">
            <a:spLocks noChangeArrowheads="1"/>
          </p:cNvSpPr>
          <p:nvPr/>
        </p:nvSpPr>
        <p:spPr bwMode="auto">
          <a:xfrm>
            <a:off x="7416000" y="6156000"/>
            <a:ext cx="1366837" cy="37623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fr-CA" dirty="0" smtClean="0">
                <a:solidFill>
                  <a:srgbClr val="000000"/>
                </a:solidFill>
              </a:rPr>
              <a:t>2011-01-26</a:t>
            </a:r>
          </a:p>
        </p:txBody>
      </p:sp>
    </p:spTree>
    <p:extLst>
      <p:ext uri="{BB962C8B-B14F-4D97-AF65-F5344CB8AC3E}">
        <p14:creationId xmlns:p14="http://schemas.microsoft.com/office/powerpoint/2010/main" val="18600475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10" descr="MC2011-02-150001zone hypo"/>
          <p:cNvPicPr>
            <a:picLocks noGrp="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436000" y="1152000"/>
            <a:ext cx="3563999" cy="5616000"/>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8601" name="Text Box 14"/>
          <p:cNvSpPr txBox="1">
            <a:spLocks noChangeArrowheads="1"/>
          </p:cNvSpPr>
          <p:nvPr/>
        </p:nvSpPr>
        <p:spPr bwMode="auto">
          <a:xfrm>
            <a:off x="7416000" y="6156000"/>
            <a:ext cx="1511300" cy="366712"/>
          </a:xfrm>
          <a:prstGeom prst="rect">
            <a:avLst/>
          </a:prstGeom>
          <a:solidFill>
            <a:srgbClr val="FFFFFF"/>
          </a:solidFill>
          <a:ln>
            <a:noFill/>
          </a:ln>
          <a:effectLs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en-US" dirty="0" smtClean="0">
                <a:solidFill>
                  <a:srgbClr val="000000"/>
                </a:solidFill>
              </a:rPr>
              <a:t>2011-02-15</a:t>
            </a:r>
          </a:p>
        </p:txBody>
      </p:sp>
      <p:pic>
        <p:nvPicPr>
          <p:cNvPr id="9"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1"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
        <p:nvSpPr>
          <p:cNvPr id="14" name="Rectangle 3"/>
          <p:cNvSpPr txBox="1">
            <a:spLocks noChangeArrowheads="1"/>
          </p:cNvSpPr>
          <p:nvPr/>
        </p:nvSpPr>
        <p:spPr>
          <a:xfrm>
            <a:off x="162000" y="1152000"/>
            <a:ext cx="5184880" cy="4530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3600" b="1" dirty="0" smtClean="0">
                <a:solidFill>
                  <a:schemeClr val="tx2"/>
                </a:solidFill>
                <a:latin typeface="Arial"/>
                <a:cs typeface="Arial"/>
              </a:rPr>
              <a:t>3 </a:t>
            </a:r>
            <a:r>
              <a:rPr lang="en-US" sz="3600" b="1" dirty="0" err="1" smtClean="0">
                <a:solidFill>
                  <a:schemeClr val="tx2"/>
                </a:solidFill>
                <a:latin typeface="Arial"/>
                <a:cs typeface="Arial"/>
              </a:rPr>
              <a:t>mois</a:t>
            </a:r>
            <a:r>
              <a:rPr lang="en-US" sz="3600" b="1" dirty="0" smtClean="0">
                <a:solidFill>
                  <a:schemeClr val="tx2"/>
                </a:solidFill>
                <a:latin typeface="Arial"/>
                <a:cs typeface="Arial"/>
              </a:rPr>
              <a:t> post </a:t>
            </a:r>
            <a:r>
              <a:rPr lang="en-US" sz="3600" b="1" dirty="0" err="1" smtClean="0">
                <a:solidFill>
                  <a:schemeClr val="tx2"/>
                </a:solidFill>
                <a:latin typeface="Arial"/>
                <a:cs typeface="Arial"/>
              </a:rPr>
              <a:t>tx</a:t>
            </a:r>
            <a:r>
              <a:rPr lang="en-US" sz="3600" b="1" dirty="0" smtClean="0">
                <a:solidFill>
                  <a:schemeClr val="tx2"/>
                </a:solidFill>
                <a:latin typeface="Arial"/>
                <a:cs typeface="Arial"/>
              </a:rPr>
              <a:t> :</a:t>
            </a:r>
            <a:r>
              <a:rPr lang="en-US" sz="4000" b="1" dirty="0" smtClean="0">
                <a:solidFill>
                  <a:schemeClr val="tx2"/>
                </a:solidFill>
                <a:latin typeface="Arial"/>
                <a:cs typeface="Arial"/>
              </a:rPr>
              <a:t/>
            </a:r>
            <a:br>
              <a:rPr lang="en-US" sz="4000" b="1" dirty="0" smtClean="0">
                <a:solidFill>
                  <a:schemeClr val="tx2"/>
                </a:solidFill>
                <a:latin typeface="Arial"/>
                <a:cs typeface="Arial"/>
              </a:rPr>
            </a:br>
            <a:endParaRPr lang="en-US" sz="4000" b="1" dirty="0" smtClean="0">
              <a:solidFill>
                <a:schemeClr val="tx2"/>
              </a:solidFill>
              <a:latin typeface="Arial"/>
              <a:cs typeface="Arial"/>
            </a:endParaRPr>
          </a:p>
          <a:p>
            <a:pPr marL="350838" indent="0">
              <a:buNone/>
            </a:pPr>
            <a:r>
              <a:rPr lang="en-US" dirty="0" err="1" smtClean="0">
                <a:solidFill>
                  <a:schemeClr val="tx2"/>
                </a:solidFill>
                <a:latin typeface="Arial"/>
                <a:cs typeface="Arial"/>
              </a:rPr>
              <a:t>Esthesiographie</a:t>
            </a:r>
            <a:r>
              <a:rPr lang="en-US" dirty="0" smtClean="0">
                <a:solidFill>
                  <a:schemeClr val="tx2"/>
                </a:solidFill>
                <a:latin typeface="Arial"/>
                <a:cs typeface="Arial"/>
              </a:rPr>
              <a:t> de</a:t>
            </a:r>
            <a:br>
              <a:rPr lang="en-US" dirty="0" smtClean="0">
                <a:solidFill>
                  <a:schemeClr val="tx2"/>
                </a:solidFill>
                <a:latin typeface="Arial"/>
                <a:cs typeface="Arial"/>
              </a:rPr>
            </a:br>
            <a:r>
              <a:rPr lang="en-US" dirty="0" err="1" smtClean="0">
                <a:solidFill>
                  <a:schemeClr val="tx2"/>
                </a:solidFill>
                <a:latin typeface="Arial"/>
                <a:cs typeface="Arial"/>
              </a:rPr>
              <a:t>l’hypoesthésie</a:t>
            </a:r>
            <a:r>
              <a:rPr lang="en-US" dirty="0" smtClean="0">
                <a:solidFill>
                  <a:schemeClr val="tx2"/>
                </a:solidFill>
                <a:latin typeface="Arial"/>
                <a:cs typeface="Arial"/>
              </a:rPr>
              <a:t> sous-</a:t>
            </a:r>
            <a:r>
              <a:rPr lang="en-US" dirty="0" err="1" smtClean="0">
                <a:solidFill>
                  <a:schemeClr val="tx2"/>
                </a:solidFill>
                <a:latin typeface="Arial"/>
                <a:cs typeface="Arial"/>
              </a:rPr>
              <a:t>jacente</a:t>
            </a:r>
            <a:r>
              <a:rPr lang="en-US" dirty="0" smtClean="0">
                <a:solidFill>
                  <a:schemeClr val="tx2"/>
                </a:solidFill>
                <a:latin typeface="Arial"/>
                <a:cs typeface="Arial"/>
              </a:rPr>
              <a:t/>
            </a:r>
            <a:br>
              <a:rPr lang="en-US" dirty="0" smtClean="0">
                <a:solidFill>
                  <a:schemeClr val="tx2"/>
                </a:solidFill>
                <a:latin typeface="Arial"/>
                <a:cs typeface="Arial"/>
              </a:rPr>
            </a:br>
            <a:endParaRPr lang="en-US" dirty="0" smtClean="0">
              <a:solidFill>
                <a:schemeClr val="tx2"/>
              </a:solidFill>
              <a:latin typeface="Arial"/>
              <a:cs typeface="Arial"/>
            </a:endParaRPr>
          </a:p>
          <a:p>
            <a:pPr marL="350838" indent="0">
              <a:buFont typeface="Arial"/>
              <a:buNone/>
            </a:pPr>
            <a:r>
              <a:rPr lang="en-US" dirty="0" err="1" smtClean="0">
                <a:solidFill>
                  <a:schemeClr val="tx2"/>
                </a:solidFill>
                <a:latin typeface="Arial"/>
                <a:cs typeface="Arial"/>
              </a:rPr>
              <a:t>Seuil</a:t>
            </a:r>
            <a:r>
              <a:rPr lang="en-US" dirty="0" smtClean="0">
                <a:solidFill>
                  <a:schemeClr val="tx2"/>
                </a:solidFill>
                <a:latin typeface="Arial"/>
                <a:cs typeface="Arial"/>
              </a:rPr>
              <a:t> de perception </a:t>
            </a:r>
            <a:r>
              <a:rPr lang="en-US" dirty="0" err="1" smtClean="0">
                <a:solidFill>
                  <a:schemeClr val="tx2"/>
                </a:solidFill>
                <a:latin typeface="Arial"/>
                <a:cs typeface="Arial"/>
              </a:rPr>
              <a:t>à</a:t>
            </a:r>
            <a:endParaRPr lang="en-US" dirty="0" smtClean="0">
              <a:solidFill>
                <a:schemeClr val="tx2"/>
              </a:solidFill>
              <a:latin typeface="Arial"/>
              <a:cs typeface="Arial"/>
            </a:endParaRPr>
          </a:p>
          <a:p>
            <a:pPr marL="350838" indent="0">
              <a:buFont typeface="Arial"/>
              <a:buNone/>
            </a:pPr>
            <a:r>
              <a:rPr lang="en-US" dirty="0" smtClean="0">
                <a:solidFill>
                  <a:schemeClr val="tx2"/>
                </a:solidFill>
                <a:latin typeface="Arial"/>
                <a:cs typeface="Arial"/>
              </a:rPr>
              <a:t>la </a:t>
            </a:r>
            <a:r>
              <a:rPr lang="en-US" dirty="0" err="1" smtClean="0">
                <a:solidFill>
                  <a:schemeClr val="tx2"/>
                </a:solidFill>
                <a:latin typeface="Arial"/>
                <a:cs typeface="Arial"/>
              </a:rPr>
              <a:t>pression</a:t>
            </a:r>
            <a:r>
              <a:rPr lang="en-US" dirty="0" smtClean="0">
                <a:solidFill>
                  <a:schemeClr val="tx2"/>
                </a:solidFill>
                <a:latin typeface="Arial"/>
                <a:cs typeface="Arial"/>
              </a:rPr>
              <a:t> de </a:t>
            </a:r>
            <a:r>
              <a:rPr lang="en-US" b="1" dirty="0" smtClean="0">
                <a:solidFill>
                  <a:schemeClr val="tx2"/>
                </a:solidFill>
                <a:latin typeface="Arial"/>
                <a:cs typeface="Arial"/>
              </a:rPr>
              <a:t>5,0g</a:t>
            </a:r>
            <a:r>
              <a:rPr lang="en-US" dirty="0" smtClean="0">
                <a:solidFill>
                  <a:schemeClr val="tx2"/>
                </a:solidFill>
                <a:latin typeface="Arial"/>
                <a:cs typeface="Arial"/>
              </a:rPr>
              <a:t/>
            </a:r>
            <a:br>
              <a:rPr lang="en-US" dirty="0" smtClean="0">
                <a:solidFill>
                  <a:schemeClr val="tx2"/>
                </a:solidFill>
                <a:latin typeface="Arial"/>
                <a:cs typeface="Arial"/>
              </a:rPr>
            </a:br>
            <a:endParaRPr lang="en-US" sz="1000" dirty="0">
              <a:solidFill>
                <a:schemeClr val="tx2"/>
              </a:solidFill>
              <a:latin typeface="Arial"/>
              <a:cs typeface="Arial"/>
            </a:endParaRPr>
          </a:p>
        </p:txBody>
      </p:sp>
    </p:spTree>
    <p:extLst>
      <p:ext uri="{BB962C8B-B14F-4D97-AF65-F5344CB8AC3E}">
        <p14:creationId xmlns:p14="http://schemas.microsoft.com/office/powerpoint/2010/main" val="19576376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6" name="Picture 10" descr="MC2011-02-150001zone hypo"/>
          <p:cNvPicPr>
            <a:picLocks noGrp="1" noChangeAspect="1" noChangeArrowheads="1"/>
          </p:cNvPicPr>
          <p:nvPr>
            <p:ph sz="half" idx="2"/>
          </p:nvPr>
        </p:nvPicPr>
        <p:blipFill rotWithShape="1">
          <a:blip r:embed="rId4" cstate="print">
            <a:extLst>
              <a:ext uri="{28A0092B-C50C-407E-A947-70E740481C1C}">
                <a14:useLocalDpi xmlns:a14="http://schemas.microsoft.com/office/drawing/2010/main" val="0"/>
              </a:ext>
            </a:extLst>
          </a:blip>
          <a:srcRect t="4571"/>
          <a:stretch/>
        </p:blipFill>
        <p:spPr>
          <a:xfrm>
            <a:off x="5551199" y="1203222"/>
            <a:ext cx="3386236" cy="5077442"/>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8601" name="Text Box 14"/>
          <p:cNvSpPr txBox="1">
            <a:spLocks noChangeArrowheads="1"/>
          </p:cNvSpPr>
          <p:nvPr/>
        </p:nvSpPr>
        <p:spPr bwMode="auto">
          <a:xfrm>
            <a:off x="7040033" y="5917737"/>
            <a:ext cx="15113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en-US" dirty="0" smtClean="0">
                <a:solidFill>
                  <a:srgbClr val="000000"/>
                </a:solidFill>
              </a:rPr>
              <a:t>2011-02-15</a:t>
            </a:r>
          </a:p>
        </p:txBody>
      </p:sp>
      <p:pic>
        <p:nvPicPr>
          <p:cNvPr id="9"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1"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pic>
        <p:nvPicPr>
          <p:cNvPr id="12" name="Picture 8" descr="C2010-11-240001"/>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286546" y="1203222"/>
            <a:ext cx="3386236" cy="5081227"/>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0"/>
          <p:cNvSpPr txBox="1">
            <a:spLocks noChangeArrowheads="1"/>
          </p:cNvSpPr>
          <p:nvPr/>
        </p:nvSpPr>
        <p:spPr bwMode="auto">
          <a:xfrm>
            <a:off x="286546" y="5901819"/>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en-US" dirty="0" smtClean="0">
                <a:solidFill>
                  <a:srgbClr val="000000"/>
                </a:solidFill>
              </a:rPr>
              <a:t>2010-11-24</a:t>
            </a:r>
          </a:p>
        </p:txBody>
      </p:sp>
      <p:sp>
        <p:nvSpPr>
          <p:cNvPr id="14" name="Forme libre 13"/>
          <p:cNvSpPr/>
          <p:nvPr/>
        </p:nvSpPr>
        <p:spPr>
          <a:xfrm>
            <a:off x="1528948" y="3763178"/>
            <a:ext cx="1595252" cy="1872493"/>
          </a:xfrm>
          <a:custGeom>
            <a:avLst/>
            <a:gdLst>
              <a:gd name="connsiteX0" fmla="*/ 785832 w 1483373"/>
              <a:gd name="connsiteY0" fmla="*/ 0 h 1814899"/>
              <a:gd name="connsiteX1" fmla="*/ 1243032 w 1483373"/>
              <a:gd name="connsiteY1" fmla="*/ 338666 h 1814899"/>
              <a:gd name="connsiteX2" fmla="*/ 1480098 w 1483373"/>
              <a:gd name="connsiteY2" fmla="*/ 609600 h 1814899"/>
              <a:gd name="connsiteX3" fmla="*/ 1361565 w 1483373"/>
              <a:gd name="connsiteY3" fmla="*/ 1016000 h 1814899"/>
              <a:gd name="connsiteX4" fmla="*/ 1090632 w 1483373"/>
              <a:gd name="connsiteY4" fmla="*/ 1642533 h 1814899"/>
              <a:gd name="connsiteX5" fmla="*/ 616498 w 1483373"/>
              <a:gd name="connsiteY5" fmla="*/ 1811866 h 1814899"/>
              <a:gd name="connsiteX6" fmla="*/ 294765 w 1483373"/>
              <a:gd name="connsiteY6" fmla="*/ 1540933 h 1814899"/>
              <a:gd name="connsiteX7" fmla="*/ 57698 w 1483373"/>
              <a:gd name="connsiteY7" fmla="*/ 1049866 h 1814899"/>
              <a:gd name="connsiteX8" fmla="*/ 23832 w 1483373"/>
              <a:gd name="connsiteY8" fmla="*/ 677333 h 1814899"/>
              <a:gd name="connsiteX9" fmla="*/ 362498 w 1483373"/>
              <a:gd name="connsiteY9" fmla="*/ 237066 h 1814899"/>
              <a:gd name="connsiteX10" fmla="*/ 548765 w 1483373"/>
              <a:gd name="connsiteY10" fmla="*/ 84666 h 1814899"/>
              <a:gd name="connsiteX11" fmla="*/ 836632 w 1483373"/>
              <a:gd name="connsiteY11" fmla="*/ 0 h 18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373" h="1814899">
                <a:moveTo>
                  <a:pt x="785832" y="0"/>
                </a:moveTo>
                <a:cubicBezTo>
                  <a:pt x="956576" y="118533"/>
                  <a:pt x="1127321" y="237066"/>
                  <a:pt x="1243032" y="338666"/>
                </a:cubicBezTo>
                <a:cubicBezTo>
                  <a:pt x="1358743" y="440266"/>
                  <a:pt x="1460343" y="496711"/>
                  <a:pt x="1480098" y="609600"/>
                </a:cubicBezTo>
                <a:cubicBezTo>
                  <a:pt x="1499853" y="722489"/>
                  <a:pt x="1426476" y="843845"/>
                  <a:pt x="1361565" y="1016000"/>
                </a:cubicBezTo>
                <a:cubicBezTo>
                  <a:pt x="1296654" y="1188156"/>
                  <a:pt x="1214810" y="1509889"/>
                  <a:pt x="1090632" y="1642533"/>
                </a:cubicBezTo>
                <a:cubicBezTo>
                  <a:pt x="966454" y="1775177"/>
                  <a:pt x="749142" y="1828799"/>
                  <a:pt x="616498" y="1811866"/>
                </a:cubicBezTo>
                <a:cubicBezTo>
                  <a:pt x="483854" y="1794933"/>
                  <a:pt x="387898" y="1667933"/>
                  <a:pt x="294765" y="1540933"/>
                </a:cubicBezTo>
                <a:cubicBezTo>
                  <a:pt x="201632" y="1413933"/>
                  <a:pt x="102853" y="1193799"/>
                  <a:pt x="57698" y="1049866"/>
                </a:cubicBezTo>
                <a:cubicBezTo>
                  <a:pt x="12543" y="905933"/>
                  <a:pt x="-26968" y="812800"/>
                  <a:pt x="23832" y="677333"/>
                </a:cubicBezTo>
                <a:cubicBezTo>
                  <a:pt x="74632" y="541866"/>
                  <a:pt x="275009" y="335844"/>
                  <a:pt x="362498" y="237066"/>
                </a:cubicBezTo>
                <a:cubicBezTo>
                  <a:pt x="449987" y="138288"/>
                  <a:pt x="469743" y="124177"/>
                  <a:pt x="548765" y="84666"/>
                </a:cubicBezTo>
                <a:cubicBezTo>
                  <a:pt x="627787" y="45155"/>
                  <a:pt x="836632" y="0"/>
                  <a:pt x="836632" y="0"/>
                </a:cubicBezTo>
              </a:path>
            </a:pathLst>
          </a:custGeom>
          <a:ln w="57150" cmpd="sng">
            <a:solidFill>
              <a:srgbClr val="9320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Forme libre 14"/>
          <p:cNvSpPr/>
          <p:nvPr/>
        </p:nvSpPr>
        <p:spPr>
          <a:xfrm>
            <a:off x="1717615" y="4584576"/>
            <a:ext cx="1129772" cy="408594"/>
          </a:xfrm>
          <a:custGeom>
            <a:avLst/>
            <a:gdLst>
              <a:gd name="connsiteX0" fmla="*/ 37109 w 1056471"/>
              <a:gd name="connsiteY0" fmla="*/ 263406 h 422444"/>
              <a:gd name="connsiteX1" fmla="*/ 37109 w 1056471"/>
              <a:gd name="connsiteY1" fmla="*/ 195673 h 422444"/>
              <a:gd name="connsiteX2" fmla="*/ 358843 w 1056471"/>
              <a:gd name="connsiteY2" fmla="*/ 9406 h 422444"/>
              <a:gd name="connsiteX3" fmla="*/ 765243 w 1056471"/>
              <a:gd name="connsiteY3" fmla="*/ 43273 h 422444"/>
              <a:gd name="connsiteX4" fmla="*/ 1019243 w 1056471"/>
              <a:gd name="connsiteY4" fmla="*/ 178740 h 422444"/>
              <a:gd name="connsiteX5" fmla="*/ 1019243 w 1056471"/>
              <a:gd name="connsiteY5" fmla="*/ 263406 h 422444"/>
              <a:gd name="connsiteX6" fmla="*/ 680576 w 1056471"/>
              <a:gd name="connsiteY6" fmla="*/ 415806 h 422444"/>
              <a:gd name="connsiteX7" fmla="*/ 308043 w 1056471"/>
              <a:gd name="connsiteY7" fmla="*/ 381940 h 422444"/>
              <a:gd name="connsiteX8" fmla="*/ 37109 w 1056471"/>
              <a:gd name="connsiteY8" fmla="*/ 263406 h 42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471" h="422444">
                <a:moveTo>
                  <a:pt x="37109" y="263406"/>
                </a:moveTo>
                <a:cubicBezTo>
                  <a:pt x="-8047" y="232362"/>
                  <a:pt x="-16513" y="238006"/>
                  <a:pt x="37109" y="195673"/>
                </a:cubicBezTo>
                <a:cubicBezTo>
                  <a:pt x="90731" y="153340"/>
                  <a:pt x="237487" y="34806"/>
                  <a:pt x="358843" y="9406"/>
                </a:cubicBezTo>
                <a:cubicBezTo>
                  <a:pt x="480199" y="-15994"/>
                  <a:pt x="655176" y="15051"/>
                  <a:pt x="765243" y="43273"/>
                </a:cubicBezTo>
                <a:cubicBezTo>
                  <a:pt x="875310" y="71495"/>
                  <a:pt x="976910" y="142051"/>
                  <a:pt x="1019243" y="178740"/>
                </a:cubicBezTo>
                <a:cubicBezTo>
                  <a:pt x="1061576" y="215429"/>
                  <a:pt x="1075687" y="223895"/>
                  <a:pt x="1019243" y="263406"/>
                </a:cubicBezTo>
                <a:cubicBezTo>
                  <a:pt x="962799" y="302917"/>
                  <a:pt x="799109" y="396050"/>
                  <a:pt x="680576" y="415806"/>
                </a:cubicBezTo>
                <a:cubicBezTo>
                  <a:pt x="562043" y="435562"/>
                  <a:pt x="415287" y="407340"/>
                  <a:pt x="308043" y="381940"/>
                </a:cubicBezTo>
                <a:cubicBezTo>
                  <a:pt x="200799" y="356540"/>
                  <a:pt x="82265" y="294450"/>
                  <a:pt x="37109" y="263406"/>
                </a:cubicBezTo>
                <a:close/>
              </a:path>
            </a:pathLst>
          </a:cu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317469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038" y="1251681"/>
            <a:ext cx="7772400" cy="2474993"/>
          </a:xfrm>
        </p:spPr>
        <p:txBody>
          <a:bodyPr anchor="t" anchorCtr="0">
            <a:noAutofit/>
          </a:bodyPr>
          <a:lstStyle/>
          <a:p>
            <a:pPr algn="l"/>
            <a:r>
              <a:rPr lang="en-US" sz="3600" b="1" noProof="0" dirty="0" err="1" smtClean="0">
                <a:solidFill>
                  <a:schemeClr val="tx2"/>
                </a:solidFill>
                <a:latin typeface="Arial"/>
                <a:cs typeface="Arial"/>
              </a:rPr>
              <a:t>Traitement</a:t>
            </a:r>
            <a:r>
              <a:rPr lang="en-US" sz="3600" b="1" noProof="0" dirty="0" smtClean="0">
                <a:solidFill>
                  <a:schemeClr val="tx2"/>
                </a:solidFill>
                <a:latin typeface="Arial"/>
                <a:cs typeface="Arial"/>
              </a:rPr>
              <a:t> </a:t>
            </a:r>
            <a:br>
              <a:rPr lang="en-US" sz="3600" b="1" noProof="0" dirty="0" smtClean="0">
                <a:solidFill>
                  <a:schemeClr val="tx2"/>
                </a:solidFill>
                <a:latin typeface="Arial"/>
                <a:cs typeface="Arial"/>
              </a:rPr>
            </a:br>
            <a:r>
              <a:rPr lang="en-US" sz="3600" b="1" noProof="0" dirty="0" err="1" smtClean="0">
                <a:solidFill>
                  <a:schemeClr val="tx2"/>
                </a:solidFill>
                <a:latin typeface="Arial"/>
                <a:cs typeface="Arial"/>
              </a:rPr>
              <a:t>hypoesthesie</a:t>
            </a:r>
            <a:r>
              <a:rPr lang="en-US" sz="3600" b="1" noProof="0" dirty="0" smtClean="0">
                <a:solidFill>
                  <a:schemeClr val="tx2"/>
                </a:solidFill>
                <a:latin typeface="Arial"/>
                <a:cs typeface="Arial"/>
              </a:rPr>
              <a:t> sous-</a:t>
            </a:r>
            <a:r>
              <a:rPr lang="en-US" sz="3600" b="1" noProof="0" dirty="0" err="1" smtClean="0">
                <a:solidFill>
                  <a:schemeClr val="tx2"/>
                </a:solidFill>
                <a:latin typeface="Arial"/>
                <a:cs typeface="Arial"/>
              </a:rPr>
              <a:t>jacente</a:t>
            </a:r>
            <a:r>
              <a:rPr lang="en-US" sz="4000" noProof="0" dirty="0" smtClean="0">
                <a:solidFill>
                  <a:schemeClr val="tx2"/>
                </a:solidFill>
                <a:latin typeface="Arial"/>
                <a:cs typeface="Arial"/>
              </a:rPr>
              <a:t/>
            </a:r>
            <a:br>
              <a:rPr lang="en-US" sz="4000" noProof="0" dirty="0" smtClean="0">
                <a:solidFill>
                  <a:schemeClr val="tx2"/>
                </a:solidFill>
                <a:latin typeface="Arial"/>
                <a:cs typeface="Arial"/>
              </a:rPr>
            </a:br>
            <a:r>
              <a:rPr lang="en-US" sz="4000" b="1" dirty="0">
                <a:solidFill>
                  <a:schemeClr val="tx2"/>
                </a:solidFill>
                <a:latin typeface="Arial"/>
                <a:cs typeface="Arial"/>
              </a:rPr>
              <a:t/>
            </a:r>
            <a:br>
              <a:rPr lang="en-US" sz="4000" b="1" dirty="0">
                <a:solidFill>
                  <a:schemeClr val="tx2"/>
                </a:solidFill>
                <a:latin typeface="Arial"/>
                <a:cs typeface="Arial"/>
              </a:rPr>
            </a:br>
            <a:r>
              <a:rPr lang="en-US" sz="4000" b="1" dirty="0" smtClean="0">
                <a:solidFill>
                  <a:schemeClr val="tx2"/>
                </a:solidFill>
                <a:latin typeface="Arial"/>
                <a:cs typeface="Arial"/>
              </a:rPr>
              <a:t/>
            </a:r>
            <a:br>
              <a:rPr lang="en-US" sz="4000" b="1" dirty="0" smtClean="0">
                <a:solidFill>
                  <a:schemeClr val="tx2"/>
                </a:solidFill>
                <a:latin typeface="Arial"/>
                <a:cs typeface="Arial"/>
              </a:rPr>
            </a:br>
            <a:r>
              <a:rPr lang="en-US" sz="3200" dirty="0" smtClean="0">
                <a:solidFill>
                  <a:schemeClr val="tx2"/>
                </a:solidFill>
                <a:latin typeface="Arial"/>
                <a:cs typeface="Arial"/>
              </a:rPr>
              <a:t>SPP</a:t>
            </a:r>
            <a:r>
              <a:rPr lang="en-US" sz="3200" b="1" dirty="0" smtClean="0">
                <a:solidFill>
                  <a:schemeClr val="tx2"/>
                </a:solidFill>
                <a:latin typeface="Arial"/>
                <a:cs typeface="Arial"/>
              </a:rPr>
              <a:t> :5,0g:</a:t>
            </a:r>
            <a:endParaRPr lang="en-US" sz="3200" b="1" noProof="0" dirty="0">
              <a:solidFill>
                <a:schemeClr val="tx2"/>
              </a:solidFill>
              <a:latin typeface="Arial"/>
              <a:cs typeface="Arial"/>
            </a:endParaRPr>
          </a:p>
        </p:txBody>
      </p:sp>
      <p:sp>
        <p:nvSpPr>
          <p:cNvPr id="3" name="Espace réservé du contenu 2"/>
          <p:cNvSpPr>
            <a:spLocks noGrp="1"/>
          </p:cNvSpPr>
          <p:nvPr>
            <p:ph sz="half" idx="1"/>
          </p:nvPr>
        </p:nvSpPr>
        <p:spPr>
          <a:xfrm>
            <a:off x="3124200" y="3461755"/>
            <a:ext cx="4667497" cy="1481667"/>
          </a:xfrm>
        </p:spPr>
        <p:txBody>
          <a:bodyPr>
            <a:noAutofit/>
          </a:bodyPr>
          <a:lstStyle/>
          <a:p>
            <a:pPr marL="0" indent="0">
              <a:lnSpc>
                <a:spcPct val="110000"/>
              </a:lnSpc>
              <a:buNone/>
            </a:pPr>
            <a:r>
              <a:rPr lang="en-US" sz="3600" noProof="0" dirty="0" err="1" smtClean="0">
                <a:solidFill>
                  <a:schemeClr val="tx2"/>
                </a:solidFill>
                <a:latin typeface="Arial"/>
                <a:cs typeface="Arial"/>
              </a:rPr>
              <a:t>thérapie</a:t>
            </a:r>
            <a:r>
              <a:rPr lang="en-US" sz="3600" noProof="0" dirty="0" smtClean="0">
                <a:solidFill>
                  <a:schemeClr val="tx2"/>
                </a:solidFill>
                <a:latin typeface="Arial"/>
                <a:cs typeface="Arial"/>
              </a:rPr>
              <a:t> des </a:t>
            </a:r>
            <a:r>
              <a:rPr lang="en-US" sz="3600" noProof="0" dirty="0" err="1" smtClean="0">
                <a:solidFill>
                  <a:schemeClr val="tx2"/>
                </a:solidFill>
                <a:latin typeface="Arial"/>
                <a:cs typeface="Arial"/>
              </a:rPr>
              <a:t>tracés</a:t>
            </a:r>
            <a:r>
              <a:rPr lang="en-US" sz="3600" noProof="0" dirty="0" smtClean="0">
                <a:solidFill>
                  <a:schemeClr val="tx2"/>
                </a:solidFill>
                <a:latin typeface="Arial"/>
                <a:cs typeface="Arial"/>
              </a:rPr>
              <a:t>:</a:t>
            </a:r>
            <a:br>
              <a:rPr lang="en-US" sz="3600" noProof="0" dirty="0" smtClean="0">
                <a:solidFill>
                  <a:schemeClr val="tx2"/>
                </a:solidFill>
                <a:latin typeface="Arial"/>
                <a:cs typeface="Arial"/>
              </a:rPr>
            </a:br>
            <a:r>
              <a:rPr lang="en-US" sz="3600" noProof="0" dirty="0" smtClean="0">
                <a:solidFill>
                  <a:schemeClr val="tx2"/>
                </a:solidFill>
                <a:latin typeface="Arial"/>
                <a:cs typeface="Arial"/>
              </a:rPr>
              <a:t> 3 x10 minutes / jour</a:t>
            </a:r>
            <a:endParaRPr lang="en-US" noProof="0" dirty="0">
              <a:solidFill>
                <a:schemeClr val="tx2"/>
              </a:solidFill>
            </a:endParaRPr>
          </a:p>
        </p:txBody>
      </p:sp>
      <p:sp>
        <p:nvSpPr>
          <p:cNvPr id="4" name="Rectangle 2"/>
          <p:cNvSpPr txBox="1">
            <a:spLocks noChangeArrowheads="1"/>
          </p:cNvSpPr>
          <p:nvPr/>
        </p:nvSpPr>
        <p:spPr>
          <a:xfrm>
            <a:off x="914400" y="277813"/>
            <a:ext cx="7772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smtClean="0">
              <a:latin typeface="Arial"/>
              <a:cs typeface="Arial"/>
            </a:endParaRPr>
          </a:p>
        </p:txBody>
      </p:sp>
      <p:pic>
        <p:nvPicPr>
          <p:cNvPr id="9"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1"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1249404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757653105"/>
              </p:ext>
            </p:extLst>
          </p:nvPr>
        </p:nvGraphicFramePr>
        <p:xfrm>
          <a:off x="506037" y="1558326"/>
          <a:ext cx="8459474" cy="1544593"/>
        </p:xfrm>
        <a:graphic>
          <a:graphicData uri="http://schemas.openxmlformats.org/drawingml/2006/table">
            <a:tbl>
              <a:tblPr firstRow="1" bandRow="1">
                <a:tableStyleId>{5940675A-B579-460E-94D1-54222C63F5DA}</a:tableStyleId>
              </a:tblPr>
              <a:tblGrid>
                <a:gridCol w="2431237"/>
                <a:gridCol w="1105107"/>
                <a:gridCol w="1173114"/>
                <a:gridCol w="1224119"/>
                <a:gridCol w="1207117"/>
                <a:gridCol w="1318780"/>
              </a:tblGrid>
              <a:tr h="567495">
                <a:tc>
                  <a:txBody>
                    <a:bodyPr/>
                    <a:lstStyle/>
                    <a:p>
                      <a:r>
                        <a:rPr lang="fr-FR" dirty="0" smtClean="0">
                          <a:solidFill>
                            <a:schemeClr val="tx2"/>
                          </a:solidFill>
                          <a:latin typeface="Arial"/>
                          <a:cs typeface="Arial"/>
                        </a:rPr>
                        <a:t>semaines</a:t>
                      </a:r>
                      <a:endParaRPr lang="fr-FR" dirty="0">
                        <a:solidFill>
                          <a:schemeClr val="tx2"/>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0</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3</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7</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11</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12</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977098">
                <a:tc>
                  <a:txBody>
                    <a:bodyPr/>
                    <a:lstStyle/>
                    <a:p>
                      <a:r>
                        <a:rPr lang="fr-FR" dirty="0" err="1" smtClean="0">
                          <a:solidFill>
                            <a:schemeClr val="tx2"/>
                          </a:solidFill>
                          <a:latin typeface="Arial"/>
                          <a:cs typeface="Arial"/>
                        </a:rPr>
                        <a:t>Monofilaments</a:t>
                      </a:r>
                      <a:r>
                        <a:rPr lang="fr-FR" baseline="0" dirty="0" smtClean="0">
                          <a:solidFill>
                            <a:schemeClr val="tx2"/>
                          </a:solidFill>
                          <a:latin typeface="Arial"/>
                          <a:cs typeface="Arial"/>
                        </a:rPr>
                        <a:t> perçus douloureux</a:t>
                      </a:r>
                      <a:r>
                        <a:rPr lang="fr-FR" dirty="0" smtClean="0">
                          <a:solidFill>
                            <a:schemeClr val="tx2"/>
                          </a:solidFill>
                          <a:latin typeface="Arial"/>
                          <a:cs typeface="Arial"/>
                        </a:rPr>
                        <a:t>(g)</a:t>
                      </a:r>
                      <a:endParaRPr lang="fr-FR" dirty="0">
                        <a:solidFill>
                          <a:schemeClr val="tx2"/>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solidFill>
                            <a:srgbClr val="008000"/>
                          </a:solidFill>
                          <a:latin typeface="Arial"/>
                          <a:cs typeface="Arial"/>
                        </a:rPr>
                        <a:t>1.4</a:t>
                      </a:r>
                      <a:endParaRPr lang="fr-FR" b="1" dirty="0">
                        <a:solidFill>
                          <a:srgbClr val="008000"/>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solidFill>
                            <a:srgbClr val="3366FF"/>
                          </a:solidFill>
                          <a:latin typeface="Arial"/>
                          <a:cs typeface="Arial"/>
                        </a:rPr>
                        <a:t>4</a:t>
                      </a:r>
                      <a:endParaRPr lang="fr-FR" b="1" dirty="0">
                        <a:solidFill>
                          <a:srgbClr val="3366FF"/>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solidFill>
                            <a:srgbClr val="FF00FF"/>
                          </a:solidFill>
                          <a:latin typeface="Arial"/>
                          <a:cs typeface="Arial"/>
                        </a:rPr>
                        <a:t>8</a:t>
                      </a:r>
                      <a:endParaRPr lang="fr-FR" b="1" dirty="0">
                        <a:solidFill>
                          <a:srgbClr val="FF00FF"/>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solidFill>
                            <a:srgbClr val="800080"/>
                          </a:solidFill>
                          <a:latin typeface="Arial"/>
                          <a:cs typeface="Arial"/>
                        </a:rPr>
                        <a:t>15</a:t>
                      </a:r>
                      <a:endParaRPr lang="fr-FR" b="1" dirty="0">
                        <a:solidFill>
                          <a:srgbClr val="800080"/>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Arial"/>
                          <a:cs typeface="Arial"/>
                        </a:rPr>
                        <a:t>no pain</a:t>
                      </a:r>
                      <a:endParaRPr lang="fr-FR" b="1"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404122" y="899024"/>
            <a:ext cx="4380050" cy="523220"/>
          </a:xfrm>
          <a:prstGeom prst="rect">
            <a:avLst/>
          </a:prstGeom>
        </p:spPr>
        <p:txBody>
          <a:bodyPr wrap="none">
            <a:noAutofit/>
          </a:bodyPr>
          <a:lstStyle/>
          <a:p>
            <a:r>
              <a:rPr lang="fr-FR" sz="2400" b="1" dirty="0" smtClean="0">
                <a:latin typeface="Arial"/>
                <a:cs typeface="Arial"/>
              </a:rPr>
              <a:t> </a:t>
            </a:r>
            <a:r>
              <a:rPr lang="fr-FR" sz="2800" b="1" dirty="0" smtClean="0">
                <a:solidFill>
                  <a:schemeClr val="tx2"/>
                </a:solidFill>
                <a:latin typeface="Arial"/>
                <a:cs typeface="Arial"/>
              </a:rPr>
              <a:t>Évolution de l’</a:t>
            </a:r>
            <a:r>
              <a:rPr lang="fr-FR" sz="2800" b="1" dirty="0" err="1" smtClean="0">
                <a:solidFill>
                  <a:schemeClr val="tx2"/>
                </a:solidFill>
                <a:latin typeface="Arial"/>
                <a:cs typeface="Arial"/>
              </a:rPr>
              <a:t>allodynie</a:t>
            </a:r>
            <a:r>
              <a:rPr lang="fr-FR" sz="2800" b="1" dirty="0" smtClean="0">
                <a:solidFill>
                  <a:schemeClr val="tx2"/>
                </a:solidFill>
                <a:latin typeface="Arial"/>
                <a:cs typeface="Arial"/>
              </a:rPr>
              <a:t>.</a:t>
            </a:r>
            <a:endParaRPr lang="fr-FR" sz="2800" b="1" dirty="0">
              <a:solidFill>
                <a:schemeClr val="tx2"/>
              </a:solidFill>
              <a:latin typeface="Arial"/>
              <a:cs typeface="Arial"/>
            </a:endParaRPr>
          </a:p>
        </p:txBody>
      </p:sp>
      <p:graphicFrame>
        <p:nvGraphicFramePr>
          <p:cNvPr id="8" name="Tableau 7"/>
          <p:cNvGraphicFramePr>
            <a:graphicFrameLocks noGrp="1"/>
          </p:cNvGraphicFramePr>
          <p:nvPr>
            <p:extLst>
              <p:ext uri="{D42A27DB-BD31-4B8C-83A1-F6EECF244321}">
                <p14:modId xmlns:p14="http://schemas.microsoft.com/office/powerpoint/2010/main" val="2611680231"/>
              </p:ext>
            </p:extLst>
          </p:nvPr>
        </p:nvGraphicFramePr>
        <p:xfrm>
          <a:off x="404123" y="3981623"/>
          <a:ext cx="8561389" cy="1544593"/>
        </p:xfrm>
        <a:graphic>
          <a:graphicData uri="http://schemas.openxmlformats.org/drawingml/2006/table">
            <a:tbl>
              <a:tblPr firstRow="1" bandRow="1">
                <a:tableStyleId>{5940675A-B579-460E-94D1-54222C63F5DA}</a:tableStyleId>
              </a:tblPr>
              <a:tblGrid>
                <a:gridCol w="2044612"/>
                <a:gridCol w="1094108"/>
                <a:gridCol w="1312929"/>
                <a:gridCol w="1255944"/>
                <a:gridCol w="1426898"/>
                <a:gridCol w="1426898"/>
              </a:tblGrid>
              <a:tr h="567495">
                <a:tc>
                  <a:txBody>
                    <a:bodyPr/>
                    <a:lstStyle/>
                    <a:p>
                      <a:r>
                        <a:rPr lang="fr-FR" dirty="0" smtClean="0">
                          <a:solidFill>
                            <a:schemeClr val="tx2"/>
                          </a:solidFill>
                          <a:latin typeface="Arial"/>
                          <a:cs typeface="Arial"/>
                        </a:rPr>
                        <a:t>Semaine</a:t>
                      </a:r>
                      <a:endParaRPr lang="fr-FR" dirty="0">
                        <a:solidFill>
                          <a:schemeClr val="tx2"/>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0</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5</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9</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11</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smtClean="0">
                          <a:latin typeface="Arial"/>
                          <a:cs typeface="Arial"/>
                        </a:rPr>
                        <a:t>14</a:t>
                      </a:r>
                      <a:endParaRPr lang="fr-FR"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977098">
                <a:tc>
                  <a:txBody>
                    <a:bodyPr/>
                    <a:lstStyle/>
                    <a:p>
                      <a:r>
                        <a:rPr lang="fr-FR" dirty="0" err="1" smtClean="0">
                          <a:solidFill>
                            <a:schemeClr val="tx2"/>
                          </a:solidFill>
                          <a:latin typeface="Arial"/>
                          <a:cs typeface="Arial"/>
                        </a:rPr>
                        <a:t>Monofilaments</a:t>
                      </a:r>
                      <a:r>
                        <a:rPr lang="fr-FR" baseline="0" dirty="0" smtClean="0">
                          <a:solidFill>
                            <a:schemeClr val="tx2"/>
                          </a:solidFill>
                          <a:latin typeface="Arial"/>
                          <a:cs typeface="Arial"/>
                        </a:rPr>
                        <a:t> perçus</a:t>
                      </a:r>
                      <a:r>
                        <a:rPr lang="fr-FR" dirty="0" smtClean="0">
                          <a:solidFill>
                            <a:schemeClr val="tx2"/>
                          </a:solidFill>
                          <a:latin typeface="Arial"/>
                          <a:cs typeface="Arial"/>
                        </a:rPr>
                        <a:t>(g)</a:t>
                      </a:r>
                      <a:endParaRPr lang="fr-FR" dirty="0">
                        <a:solidFill>
                          <a:schemeClr val="tx2"/>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Arial"/>
                          <a:cs typeface="Arial"/>
                        </a:rPr>
                        <a:t>5</a:t>
                      </a:r>
                      <a:endParaRPr lang="fr-FR" b="1"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Arial"/>
                          <a:cs typeface="Arial"/>
                        </a:rPr>
                        <a:t>4.8</a:t>
                      </a:r>
                      <a:endParaRPr lang="fr-FR" b="1"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Arial"/>
                          <a:cs typeface="Arial"/>
                        </a:rPr>
                        <a:t>4.3</a:t>
                      </a:r>
                      <a:endParaRPr lang="fr-FR" b="1"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Arial"/>
                          <a:cs typeface="Arial"/>
                        </a:rPr>
                        <a:t>2.8</a:t>
                      </a:r>
                      <a:endParaRPr lang="fr-FR" b="1"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smtClean="0">
                          <a:latin typeface="Arial"/>
                          <a:cs typeface="Arial"/>
                        </a:rPr>
                        <a:t>0.6</a:t>
                      </a:r>
                      <a:endParaRPr lang="fr-FR" b="1"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ctangle 8"/>
          <p:cNvSpPr/>
          <p:nvPr/>
        </p:nvSpPr>
        <p:spPr>
          <a:xfrm>
            <a:off x="404122" y="3348416"/>
            <a:ext cx="5033023" cy="523220"/>
          </a:xfrm>
          <a:prstGeom prst="rect">
            <a:avLst/>
          </a:prstGeom>
        </p:spPr>
        <p:txBody>
          <a:bodyPr wrap="none">
            <a:noAutofit/>
          </a:bodyPr>
          <a:lstStyle/>
          <a:p>
            <a:r>
              <a:rPr lang="fr-FR" sz="2800" b="1" dirty="0" smtClean="0">
                <a:solidFill>
                  <a:schemeClr val="tx2"/>
                </a:solidFill>
                <a:latin typeface="Arial"/>
                <a:cs typeface="Arial"/>
              </a:rPr>
              <a:t>Évolution de l’hypoesthésie.</a:t>
            </a:r>
            <a:endParaRPr lang="fr-FR" sz="2800" b="1" dirty="0">
              <a:solidFill>
                <a:schemeClr val="tx2"/>
              </a:solidFill>
              <a:latin typeface="Arial"/>
              <a:cs typeface="Arial"/>
            </a:endParaRPr>
          </a:p>
        </p:txBody>
      </p:sp>
      <p:sp>
        <p:nvSpPr>
          <p:cNvPr id="4" name="ZoneTexte 3"/>
          <p:cNvSpPr txBox="1"/>
          <p:nvPr/>
        </p:nvSpPr>
        <p:spPr>
          <a:xfrm>
            <a:off x="0" y="5707404"/>
            <a:ext cx="9506613" cy="646331"/>
          </a:xfrm>
          <a:prstGeom prst="rect">
            <a:avLst/>
          </a:prstGeom>
          <a:noFill/>
        </p:spPr>
        <p:txBody>
          <a:bodyPr wrap="square" rtlCol="0">
            <a:spAutoFit/>
          </a:bodyPr>
          <a:lstStyle/>
          <a:p>
            <a:r>
              <a:rPr lang="fr-FR" b="1" dirty="0" smtClean="0">
                <a:solidFill>
                  <a:schemeClr val="tx2"/>
                </a:solidFill>
                <a:latin typeface="Arial"/>
                <a:cs typeface="Arial"/>
              </a:rPr>
              <a:t>Quatre ans après la fin des traitements, le </a:t>
            </a:r>
            <a:r>
              <a:rPr lang="fr-FR" b="1" dirty="0">
                <a:solidFill>
                  <a:schemeClr val="tx2"/>
                </a:solidFill>
                <a:latin typeface="Arial"/>
                <a:cs typeface="Arial"/>
              </a:rPr>
              <a:t>patient </a:t>
            </a:r>
            <a:r>
              <a:rPr lang="fr-FR" b="1" dirty="0" smtClean="0">
                <a:solidFill>
                  <a:schemeClr val="tx2"/>
                </a:solidFill>
                <a:latin typeface="Arial"/>
                <a:cs typeface="Arial"/>
              </a:rPr>
              <a:t>porte régulièrement sa prothèse</a:t>
            </a:r>
          </a:p>
          <a:p>
            <a:r>
              <a:rPr lang="fr-FR" b="1" dirty="0">
                <a:solidFill>
                  <a:schemeClr val="tx2"/>
                </a:solidFill>
                <a:latin typeface="Arial"/>
                <a:cs typeface="Arial"/>
              </a:rPr>
              <a:t>s</a:t>
            </a:r>
            <a:r>
              <a:rPr lang="fr-FR" b="1" dirty="0" smtClean="0">
                <a:solidFill>
                  <a:schemeClr val="tx2"/>
                </a:solidFill>
                <a:latin typeface="Arial"/>
                <a:cs typeface="Arial"/>
              </a:rPr>
              <a:t>ans douleur.</a:t>
            </a:r>
            <a:endParaRPr lang="fr-FR" b="1" dirty="0">
              <a:solidFill>
                <a:schemeClr val="tx2"/>
              </a:solidFill>
              <a:latin typeface="Arial"/>
              <a:cs typeface="Arial"/>
            </a:endParaRPr>
          </a:p>
        </p:txBody>
      </p:sp>
      <p:sp>
        <p:nvSpPr>
          <p:cNvPr id="10" name="Rectangle 2"/>
          <p:cNvSpPr txBox="1">
            <a:spLocks noChangeArrowheads="1"/>
          </p:cNvSpPr>
          <p:nvPr/>
        </p:nvSpPr>
        <p:spPr>
          <a:xfrm>
            <a:off x="1371600" y="52653"/>
            <a:ext cx="7772400" cy="45032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endParaRPr lang="en-US" sz="2400" b="1" dirty="0" smtClean="0">
              <a:latin typeface="Arial"/>
              <a:cs typeface="Arial"/>
            </a:endParaRPr>
          </a:p>
        </p:txBody>
      </p:sp>
      <p:pic>
        <p:nvPicPr>
          <p:cNvPr id="1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3"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14614886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000" y="1152000"/>
            <a:ext cx="8229600" cy="4525963"/>
          </a:xfrm>
        </p:spPr>
        <p:txBody>
          <a:bodyPr>
            <a:noAutofit/>
          </a:bodyPr>
          <a:lstStyle/>
          <a:p>
            <a:pPr>
              <a:lnSpc>
                <a:spcPct val="120000"/>
              </a:lnSpc>
            </a:pPr>
            <a:r>
              <a:rPr lang="fr-FR" sz="3600" dirty="0" smtClean="0">
                <a:solidFill>
                  <a:schemeClr val="tx2"/>
                </a:solidFill>
                <a:latin typeface="Arial"/>
                <a:cs typeface="Arial"/>
              </a:rPr>
              <a:t>Homme 61 ans</a:t>
            </a:r>
          </a:p>
          <a:p>
            <a:pPr>
              <a:lnSpc>
                <a:spcPct val="120000"/>
              </a:lnSpc>
            </a:pPr>
            <a:r>
              <a:rPr lang="fr-FR" sz="3600" dirty="0" smtClean="0">
                <a:solidFill>
                  <a:schemeClr val="tx2"/>
                </a:solidFill>
                <a:latin typeface="Arial"/>
                <a:cs typeface="Arial"/>
              </a:rPr>
              <a:t>4 mois post électrisation</a:t>
            </a:r>
          </a:p>
          <a:p>
            <a:pPr>
              <a:lnSpc>
                <a:spcPct val="120000"/>
              </a:lnSpc>
            </a:pPr>
            <a:r>
              <a:rPr lang="fr-FR" sz="3600" dirty="0" smtClean="0">
                <a:solidFill>
                  <a:schemeClr val="tx2"/>
                </a:solidFill>
                <a:latin typeface="Arial"/>
                <a:cs typeface="Arial"/>
              </a:rPr>
              <a:t>Douleurs </a:t>
            </a:r>
            <a:r>
              <a:rPr lang="fr-FR" sz="3600" dirty="0" err="1" smtClean="0">
                <a:solidFill>
                  <a:schemeClr val="tx2"/>
                </a:solidFill>
                <a:latin typeface="Arial"/>
                <a:cs typeface="Arial"/>
              </a:rPr>
              <a:t>neuropathiques</a:t>
            </a:r>
            <a:r>
              <a:rPr lang="fr-FR" sz="3600" dirty="0" smtClean="0">
                <a:solidFill>
                  <a:schemeClr val="tx2"/>
                </a:solidFill>
                <a:latin typeface="Arial"/>
                <a:cs typeface="Arial"/>
              </a:rPr>
              <a:t> pied G </a:t>
            </a:r>
            <a:br>
              <a:rPr lang="fr-FR" sz="3600" dirty="0" smtClean="0">
                <a:solidFill>
                  <a:schemeClr val="tx2"/>
                </a:solidFill>
                <a:latin typeface="Arial"/>
                <a:cs typeface="Arial"/>
              </a:rPr>
            </a:br>
            <a:endParaRPr lang="fr-FR" sz="3600" dirty="0" smtClean="0">
              <a:solidFill>
                <a:schemeClr val="tx2"/>
              </a:solidFill>
              <a:latin typeface="Arial"/>
              <a:cs typeface="Arial"/>
            </a:endParaRPr>
          </a:p>
          <a:p>
            <a:pPr>
              <a:lnSpc>
                <a:spcPct val="120000"/>
              </a:lnSpc>
            </a:pPr>
            <a:r>
              <a:rPr lang="fr-FR" sz="3600" dirty="0" smtClean="0">
                <a:solidFill>
                  <a:schemeClr val="tx2"/>
                </a:solidFill>
                <a:latin typeface="Arial"/>
                <a:cs typeface="Arial"/>
              </a:rPr>
              <a:t>QDSA: 53%</a:t>
            </a:r>
          </a:p>
          <a:p>
            <a:pPr marL="0" indent="0">
              <a:buNone/>
            </a:pPr>
            <a:endParaRPr lang="fr-FR" dirty="0"/>
          </a:p>
        </p:txBody>
      </p:sp>
      <p:sp>
        <p:nvSpPr>
          <p:cNvPr id="6" name="Rectangle 2"/>
          <p:cNvSpPr txBox="1">
            <a:spLocks noChangeArrowheads="1"/>
          </p:cNvSpPr>
          <p:nvPr/>
        </p:nvSpPr>
        <p:spPr>
          <a:xfrm>
            <a:off x="677333" y="0"/>
            <a:ext cx="7772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smtClean="0">
              <a:latin typeface="Arial"/>
              <a:cs typeface="Arial"/>
            </a:endParaRPr>
          </a:p>
        </p:txBody>
      </p:sp>
      <p:sp>
        <p:nvSpPr>
          <p:cNvPr id="5"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pic>
        <p:nvPicPr>
          <p:cNvPr id="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Grp="1" noChangeArrowheads="1"/>
          </p:cNvSpPr>
          <p:nvPr>
            <p:ph type="title"/>
            <p:custDataLst>
              <p:tags r:id="rId1"/>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FAIT CLINIQUE</a:t>
            </a:r>
            <a:endParaRPr lang="fr-FR" sz="3600" b="1" dirty="0">
              <a:solidFill>
                <a:schemeClr val="tx2"/>
              </a:solidFill>
              <a:latin typeface="Calibri" charset="0"/>
              <a:ea typeface="MS PGothic" charset="0"/>
            </a:endParaRPr>
          </a:p>
        </p:txBody>
      </p:sp>
    </p:spTree>
    <p:extLst>
      <p:ext uri="{BB962C8B-B14F-4D97-AF65-F5344CB8AC3E}">
        <p14:creationId xmlns:p14="http://schemas.microsoft.com/office/powerpoint/2010/main" val="107781049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000" y="1152000"/>
            <a:ext cx="8720667" cy="5054600"/>
          </a:xfrm>
        </p:spPr>
        <p:txBody>
          <a:bodyPr>
            <a:noAutofit/>
          </a:bodyPr>
          <a:lstStyle/>
          <a:p>
            <a:endParaRPr lang="fr-FR" sz="1100" dirty="0">
              <a:latin typeface="Arial"/>
              <a:cs typeface="Arial"/>
            </a:endParaRPr>
          </a:p>
          <a:p>
            <a:pPr marL="0" indent="0">
              <a:buNone/>
            </a:pPr>
            <a:r>
              <a:rPr lang="fr-FR" b="1" dirty="0" smtClean="0">
                <a:latin typeface="Arial"/>
                <a:cs typeface="Arial"/>
              </a:rPr>
              <a:t>   </a:t>
            </a:r>
            <a:r>
              <a:rPr lang="fr-FR" b="1" dirty="0" smtClean="0">
                <a:solidFill>
                  <a:schemeClr val="tx2"/>
                </a:solidFill>
                <a:latin typeface="Arial"/>
                <a:cs typeface="Arial"/>
              </a:rPr>
              <a:t>Évaluation initiale pied gauche:</a:t>
            </a:r>
            <a:endParaRPr lang="fr-FR" b="1" dirty="0">
              <a:solidFill>
                <a:schemeClr val="tx2"/>
              </a:solidFill>
              <a:latin typeface="Arial"/>
              <a:cs typeface="Arial"/>
            </a:endParaRPr>
          </a:p>
          <a:p>
            <a:pPr>
              <a:lnSpc>
                <a:spcPct val="110000"/>
              </a:lnSpc>
            </a:pPr>
            <a:r>
              <a:rPr lang="fr-FR" dirty="0" err="1" smtClean="0">
                <a:solidFill>
                  <a:schemeClr val="tx2"/>
                </a:solidFill>
                <a:latin typeface="Arial"/>
                <a:cs typeface="Arial"/>
              </a:rPr>
              <a:t>Allodynographie</a:t>
            </a:r>
            <a:r>
              <a:rPr lang="fr-FR" dirty="0" smtClean="0">
                <a:solidFill>
                  <a:schemeClr val="tx2"/>
                </a:solidFill>
                <a:latin typeface="Arial"/>
                <a:cs typeface="Arial"/>
              </a:rPr>
              <a:t> SWM 15g</a:t>
            </a:r>
            <a:r>
              <a:rPr lang="fr-FR" sz="1400" dirty="0" smtClean="0">
                <a:solidFill>
                  <a:schemeClr val="tx2"/>
                </a:solidFill>
                <a:latin typeface="Arial"/>
                <a:cs typeface="Arial"/>
              </a:rPr>
              <a:t/>
            </a:r>
            <a:br>
              <a:rPr lang="fr-FR" sz="1400" dirty="0" smtClean="0">
                <a:solidFill>
                  <a:schemeClr val="tx2"/>
                </a:solidFill>
                <a:latin typeface="Arial"/>
                <a:cs typeface="Arial"/>
              </a:rPr>
            </a:br>
            <a:endParaRPr lang="fr-FR" sz="1400" dirty="0">
              <a:solidFill>
                <a:schemeClr val="tx2"/>
              </a:solidFill>
              <a:latin typeface="Arial"/>
              <a:cs typeface="Arial"/>
            </a:endParaRPr>
          </a:p>
          <a:p>
            <a:pPr>
              <a:lnSpc>
                <a:spcPct val="110000"/>
              </a:lnSpc>
            </a:pPr>
            <a:r>
              <a:rPr lang="fr-FR" dirty="0" smtClean="0">
                <a:solidFill>
                  <a:schemeClr val="tx2"/>
                </a:solidFill>
                <a:latin typeface="Arial"/>
                <a:cs typeface="Arial"/>
              </a:rPr>
              <a:t>Arc-en-ciel: 0.03g</a:t>
            </a:r>
            <a:r>
              <a:rPr lang="fr-FR" sz="1400" dirty="0" smtClean="0">
                <a:solidFill>
                  <a:schemeClr val="tx2"/>
                </a:solidFill>
                <a:latin typeface="Arial"/>
                <a:cs typeface="Arial"/>
              </a:rPr>
              <a:t/>
            </a:r>
            <a:br>
              <a:rPr lang="fr-FR" sz="1400" dirty="0" smtClean="0">
                <a:solidFill>
                  <a:schemeClr val="tx2"/>
                </a:solidFill>
                <a:latin typeface="Arial"/>
                <a:cs typeface="Arial"/>
              </a:rPr>
            </a:br>
            <a:endParaRPr lang="fr-FR" sz="1400" dirty="0">
              <a:solidFill>
                <a:schemeClr val="tx2"/>
              </a:solidFill>
              <a:latin typeface="Arial"/>
              <a:cs typeface="Arial"/>
            </a:endParaRPr>
          </a:p>
          <a:p>
            <a:r>
              <a:rPr lang="fr-FR" dirty="0" smtClean="0">
                <a:solidFill>
                  <a:schemeClr val="tx2"/>
                </a:solidFill>
              </a:rPr>
              <a:t>A de la difficulté à marcher</a:t>
            </a:r>
          </a:p>
          <a:p>
            <a:endParaRPr lang="fr-FR" dirty="0"/>
          </a:p>
        </p:txBody>
      </p:sp>
      <p:sp>
        <p:nvSpPr>
          <p:cNvPr id="5" name="Rectangle 2"/>
          <p:cNvSpPr txBox="1">
            <a:spLocks noChangeArrowheads="1"/>
          </p:cNvSpPr>
          <p:nvPr/>
        </p:nvSpPr>
        <p:spPr>
          <a:xfrm>
            <a:off x="677333" y="0"/>
            <a:ext cx="7772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smtClean="0">
              <a:latin typeface="Arial"/>
              <a:cs typeface="Arial"/>
            </a:endParaRPr>
          </a:p>
        </p:txBody>
      </p:sp>
      <p:sp>
        <p:nvSpPr>
          <p:cNvPr id="2" name="Espace réservé du pied de page 1"/>
          <p:cNvSpPr>
            <a:spLocks noGrp="1"/>
          </p:cNvSpPr>
          <p:nvPr>
            <p:ph type="ftr" sz="quarter" idx="11"/>
          </p:nvPr>
        </p:nvSpPr>
        <p:spPr/>
        <p:txBody>
          <a:bodyPr/>
          <a:lstStyle/>
          <a:p>
            <a:r>
              <a:rPr lang="fr-FR" smtClean="0"/>
              <a:t>© Villa Medica 2014</a:t>
            </a:r>
            <a:endParaRPr lang="fr-F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mtClean="0"/>
              <a:t>© Villa Medica 2015</a:t>
            </a:r>
            <a:endParaRPr lang="fr-FR" dirty="0"/>
          </a:p>
        </p:txBody>
      </p:sp>
      <p:pic>
        <p:nvPicPr>
          <p:cNvPr id="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Grp="1" noChangeArrowheads="1"/>
          </p:cNvSpPr>
          <p:nvPr>
            <p:ph type="title"/>
            <p:custDataLst>
              <p:tags r:id="rId1"/>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FAIT CLINIQUE</a:t>
            </a:r>
            <a:endParaRPr lang="fr-FR" sz="3600" b="1" dirty="0">
              <a:solidFill>
                <a:schemeClr val="tx2"/>
              </a:solidFill>
              <a:latin typeface="Calibri" charset="0"/>
              <a:ea typeface="MS PGothic" charset="0"/>
            </a:endParaRPr>
          </a:p>
        </p:txBody>
      </p:sp>
    </p:spTree>
    <p:extLst>
      <p:ext uri="{BB962C8B-B14F-4D97-AF65-F5344CB8AC3E}">
        <p14:creationId xmlns:p14="http://schemas.microsoft.com/office/powerpoint/2010/main" val="6361920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scan1.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3567" y="445488"/>
            <a:ext cx="5792654" cy="6293016"/>
          </a:xfrm>
          <a:prstGeom prst="rect">
            <a:avLst/>
          </a:prstGeom>
        </p:spPr>
      </p:pic>
      <p:sp>
        <p:nvSpPr>
          <p:cNvPr id="3" name="Rectangle 2"/>
          <p:cNvSpPr/>
          <p:nvPr/>
        </p:nvSpPr>
        <p:spPr>
          <a:xfrm>
            <a:off x="374525" y="3613220"/>
            <a:ext cx="2181952" cy="954107"/>
          </a:xfrm>
          <a:prstGeom prst="rect">
            <a:avLst/>
          </a:prstGeom>
        </p:spPr>
        <p:txBody>
          <a:bodyPr wrap="square">
            <a:spAutoFit/>
          </a:bodyPr>
          <a:lstStyle/>
          <a:p>
            <a:pPr algn="r"/>
            <a:r>
              <a:rPr lang="fr-FR" sz="2800" b="1" dirty="0" err="1">
                <a:solidFill>
                  <a:schemeClr val="tx2"/>
                </a:solidFill>
                <a:latin typeface="Arial"/>
                <a:cs typeface="Arial"/>
              </a:rPr>
              <a:t>Allodynie</a:t>
            </a:r>
            <a:endParaRPr lang="fr-FR" sz="2800" b="1" dirty="0">
              <a:solidFill>
                <a:schemeClr val="tx2"/>
              </a:solidFill>
              <a:latin typeface="Arial"/>
              <a:cs typeface="Arial"/>
            </a:endParaRPr>
          </a:p>
          <a:p>
            <a:pPr algn="r"/>
            <a:r>
              <a:rPr lang="fr-FR" sz="2800" b="1" dirty="0">
                <a:solidFill>
                  <a:schemeClr val="tx2"/>
                </a:solidFill>
                <a:latin typeface="Arial"/>
                <a:cs typeface="Arial"/>
              </a:rPr>
              <a:t>2014-01-15</a:t>
            </a:r>
          </a:p>
        </p:txBody>
      </p:sp>
      <p:sp>
        <p:nvSpPr>
          <p:cNvPr id="6" name="Espace réservé du pied de page 1"/>
          <p:cNvSpPr txBox="1">
            <a:spLocks/>
          </p:cNvSpPr>
          <p:nvPr/>
        </p:nvSpPr>
        <p:spPr>
          <a:xfrm>
            <a:off x="3124200" y="6356350"/>
            <a:ext cx="2895600" cy="365125"/>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t>© Villa Medica 2015</a:t>
            </a:r>
            <a:endParaRPr lang="fr-FR" dirty="0"/>
          </a:p>
        </p:txBody>
      </p:sp>
      <p:pic>
        <p:nvPicPr>
          <p:cNvPr id="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55586" y="470183"/>
            <a:ext cx="1837990" cy="832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FAIT CLINIQUE</a:t>
            </a:r>
            <a:endParaRPr lang="fr-FR" sz="3600" b="1" dirty="0">
              <a:solidFill>
                <a:schemeClr val="tx2"/>
              </a:solidFill>
              <a:latin typeface="Calibri" charset="0"/>
              <a:ea typeface="MS PGothic" charset="0"/>
            </a:endParaRPr>
          </a:p>
        </p:txBody>
      </p:sp>
    </p:spTree>
    <p:extLst>
      <p:ext uri="{BB962C8B-B14F-4D97-AF65-F5344CB8AC3E}">
        <p14:creationId xmlns:p14="http://schemas.microsoft.com/office/powerpoint/2010/main" val="21975937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2000" y="1152000"/>
            <a:ext cx="8703733" cy="4525963"/>
          </a:xfrm>
        </p:spPr>
        <p:txBody>
          <a:bodyPr>
            <a:noAutofit/>
          </a:bodyPr>
          <a:lstStyle/>
          <a:p>
            <a:pPr>
              <a:lnSpc>
                <a:spcPct val="120000"/>
              </a:lnSpc>
            </a:pPr>
            <a:r>
              <a:rPr lang="fr-FR" sz="3600" dirty="0" smtClean="0">
                <a:solidFill>
                  <a:schemeClr val="tx2"/>
                </a:solidFill>
                <a:latin typeface="Arial"/>
                <a:cs typeface="Arial"/>
              </a:rPr>
              <a:t>Non toucher</a:t>
            </a:r>
          </a:p>
          <a:p>
            <a:pPr>
              <a:lnSpc>
                <a:spcPct val="120000"/>
              </a:lnSpc>
            </a:pPr>
            <a:r>
              <a:rPr lang="fr-FR" sz="3600" dirty="0" smtClean="0">
                <a:solidFill>
                  <a:schemeClr val="tx2"/>
                </a:solidFill>
                <a:latin typeface="Arial"/>
                <a:cs typeface="Arial"/>
              </a:rPr>
              <a:t>Adaptation des traitements</a:t>
            </a:r>
          </a:p>
          <a:p>
            <a:pPr>
              <a:lnSpc>
                <a:spcPct val="120000"/>
              </a:lnSpc>
            </a:pPr>
            <a:r>
              <a:rPr lang="fr-FR" sz="3600" dirty="0" smtClean="0">
                <a:solidFill>
                  <a:schemeClr val="tx2"/>
                </a:solidFill>
                <a:latin typeface="Arial"/>
                <a:cs typeface="Arial"/>
              </a:rPr>
              <a:t>Diminuer MEC pied gauche avec canne</a:t>
            </a:r>
          </a:p>
          <a:p>
            <a:pPr>
              <a:lnSpc>
                <a:spcPct val="120000"/>
              </a:lnSpc>
            </a:pPr>
            <a:r>
              <a:rPr lang="fr-FR" sz="3600" dirty="0" smtClean="0">
                <a:solidFill>
                  <a:schemeClr val="tx2"/>
                </a:solidFill>
                <a:latin typeface="Arial"/>
                <a:cs typeface="Arial"/>
              </a:rPr>
              <a:t>Arrêt des compressions</a:t>
            </a:r>
          </a:p>
          <a:p>
            <a:pPr>
              <a:lnSpc>
                <a:spcPct val="120000"/>
              </a:lnSpc>
            </a:pPr>
            <a:r>
              <a:rPr lang="fr-FR" sz="3600" dirty="0" smtClean="0">
                <a:solidFill>
                  <a:schemeClr val="tx2"/>
                </a:solidFill>
                <a:latin typeface="Arial"/>
                <a:cs typeface="Arial"/>
              </a:rPr>
              <a:t>Contre stimulation avec polar 8 fois 1 minute par jour: Th11-Th12 </a:t>
            </a:r>
            <a:r>
              <a:rPr lang="fr-FR" sz="3600" dirty="0" err="1" smtClean="0">
                <a:solidFill>
                  <a:schemeClr val="tx2"/>
                </a:solidFill>
                <a:latin typeface="Arial"/>
                <a:cs typeface="Arial"/>
              </a:rPr>
              <a:t>anterieur</a:t>
            </a:r>
            <a:endParaRPr lang="fr-FR" sz="3600" dirty="0" smtClean="0">
              <a:solidFill>
                <a:schemeClr val="tx2"/>
              </a:solidFill>
              <a:latin typeface="Arial"/>
              <a:cs typeface="Arial"/>
            </a:endParaRPr>
          </a:p>
          <a:p>
            <a:endParaRPr lang="fr-FR" dirty="0" smtClean="0"/>
          </a:p>
          <a:p>
            <a:endParaRPr lang="fr-FR" dirty="0"/>
          </a:p>
        </p:txBody>
      </p:sp>
      <p:pic>
        <p:nvPicPr>
          <p:cNvPr id="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txBox="1">
            <a:spLocks noChangeArrowheads="1"/>
          </p:cNvSpPr>
          <p:nvPr>
            <p:custDataLst>
              <p:tags r:id="rId1"/>
            </p:custDataLst>
          </p:nvPr>
        </p:nvSpPr>
        <p:spPr>
          <a:xfrm>
            <a:off x="506037" y="132164"/>
            <a:ext cx="7297065"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TRAITEMENT</a:t>
            </a:r>
            <a:endParaRPr lang="fr-FR" sz="3600" b="1" dirty="0">
              <a:solidFill>
                <a:schemeClr val="tx2"/>
              </a:solidFill>
              <a:latin typeface="Calibri" charset="0"/>
              <a:ea typeface="MS PGothic" charset="0"/>
            </a:endParaRPr>
          </a:p>
        </p:txBody>
      </p:sp>
      <p:sp>
        <p:nvSpPr>
          <p:cNvPr id="8"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4608634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can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7129" y="264549"/>
            <a:ext cx="5766462" cy="6356654"/>
          </a:xfrm>
          <a:prstGeom prst="rect">
            <a:avLst/>
          </a:prstGeom>
        </p:spPr>
      </p:pic>
      <p:sp>
        <p:nvSpPr>
          <p:cNvPr id="4" name="Titre 1"/>
          <p:cNvSpPr txBox="1">
            <a:spLocks/>
          </p:cNvSpPr>
          <p:nvPr/>
        </p:nvSpPr>
        <p:spPr>
          <a:xfrm>
            <a:off x="183799" y="2573572"/>
            <a:ext cx="2790786" cy="17610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800" b="1" dirty="0" err="1" smtClean="0">
                <a:solidFill>
                  <a:schemeClr val="tx2"/>
                </a:solidFill>
                <a:latin typeface="Arial"/>
                <a:cs typeface="Arial"/>
              </a:rPr>
              <a:t>Allodynie</a:t>
            </a:r>
            <a:endParaRPr lang="fr-FR" sz="2800" b="1" dirty="0" smtClean="0">
              <a:solidFill>
                <a:schemeClr val="tx2"/>
              </a:solidFill>
              <a:latin typeface="Arial"/>
              <a:cs typeface="Arial"/>
            </a:endParaRPr>
          </a:p>
          <a:p>
            <a:pPr algn="r"/>
            <a:r>
              <a:rPr lang="fr-FR" sz="2800" b="1" dirty="0" smtClean="0">
                <a:solidFill>
                  <a:schemeClr val="tx2"/>
                </a:solidFill>
                <a:latin typeface="Arial"/>
                <a:cs typeface="Arial"/>
              </a:rPr>
              <a:t>3 mois </a:t>
            </a:r>
          </a:p>
          <a:p>
            <a:pPr algn="r"/>
            <a:r>
              <a:rPr lang="fr-FR" sz="2800" b="1" dirty="0" smtClean="0">
                <a:solidFill>
                  <a:schemeClr val="tx2"/>
                </a:solidFill>
                <a:latin typeface="Arial"/>
                <a:cs typeface="Arial"/>
              </a:rPr>
              <a:t>post évaluation initiale</a:t>
            </a:r>
            <a:endParaRPr lang="fr-FR" sz="2800" b="1" dirty="0">
              <a:solidFill>
                <a:schemeClr val="tx2"/>
              </a:solidFill>
              <a:latin typeface="Arial"/>
              <a:cs typeface="Arial"/>
            </a:endParaRPr>
          </a:p>
        </p:txBody>
      </p:sp>
      <p:sp>
        <p:nvSpPr>
          <p:cNvPr id="8" name="Rectangle 7"/>
          <p:cNvSpPr/>
          <p:nvPr/>
        </p:nvSpPr>
        <p:spPr>
          <a:xfrm>
            <a:off x="2790020" y="240532"/>
            <a:ext cx="1837990" cy="8320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1970961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9"/>
          <p:cNvSpPr>
            <a:spLocks noGrp="1" noChangeArrowheads="1"/>
          </p:cNvSpPr>
          <p:nvPr>
            <p:ph type="title"/>
            <p:custDataLst>
              <p:tags r:id="rId1"/>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INTRODUCTION</a:t>
            </a:r>
            <a:endParaRPr lang="fr-FR" sz="3600" b="1" dirty="0">
              <a:solidFill>
                <a:schemeClr val="tx2"/>
              </a:solidFill>
              <a:latin typeface="Calibri" charset="0"/>
              <a:ea typeface="MS PGothic" charset="0"/>
            </a:endParaRPr>
          </a:p>
        </p:txBody>
      </p:sp>
      <p:sp>
        <p:nvSpPr>
          <p:cNvPr id="5124" name="Rectangle 10"/>
          <p:cNvSpPr>
            <a:spLocks noGrp="1" noChangeArrowheads="1"/>
          </p:cNvSpPr>
          <p:nvPr>
            <p:ph idx="1"/>
            <p:custDataLst>
              <p:tags r:id="rId2"/>
            </p:custDataLst>
          </p:nvPr>
        </p:nvSpPr>
        <p:spPr>
          <a:xfrm>
            <a:off x="160980" y="1152000"/>
            <a:ext cx="8732195" cy="5267325"/>
          </a:xfrm>
        </p:spPr>
        <p:txBody>
          <a:bodyPr>
            <a:noAutofit/>
          </a:bodyPr>
          <a:lstStyle/>
          <a:p>
            <a:pPr eaLnBrk="1" hangingPunct="1">
              <a:buFont typeface="Arial" panose="020B0604020202020204" pitchFamily="34" charset="0"/>
              <a:buChar char="•"/>
              <a:defRPr/>
            </a:pPr>
            <a:r>
              <a:rPr lang="en-US" altLang="fr-FR" sz="3600" b="1" dirty="0" err="1" smtClean="0">
                <a:solidFill>
                  <a:srgbClr val="0F5EA2"/>
                </a:solidFill>
                <a:latin typeface="Calibri" panose="020F0502020204030204" pitchFamily="34" charset="0"/>
              </a:rPr>
              <a:t>L’allodynie</a:t>
            </a:r>
            <a:r>
              <a:rPr lang="en-US" altLang="fr-FR" sz="3600" b="1" dirty="0" smtClean="0">
                <a:solidFill>
                  <a:srgbClr val="0F5EA2"/>
                </a:solidFill>
                <a:latin typeface="Calibri" panose="020F0502020204030204" pitchFamily="34" charset="0"/>
              </a:rPr>
              <a:t> </a:t>
            </a:r>
            <a:r>
              <a:rPr lang="en-US" altLang="fr-FR" sz="3600" b="1" dirty="0" err="1" smtClean="0">
                <a:solidFill>
                  <a:srgbClr val="0F5EA2"/>
                </a:solidFill>
                <a:latin typeface="Calibri" panose="020F0502020204030204" pitchFamily="34" charset="0"/>
              </a:rPr>
              <a:t>mécanique</a:t>
            </a:r>
            <a:r>
              <a:rPr lang="en-US" altLang="fr-FR" sz="3600" b="1" dirty="0" smtClean="0">
                <a:solidFill>
                  <a:srgbClr val="0F5EA2"/>
                </a:solidFill>
                <a:latin typeface="Calibri" panose="020F0502020204030204" pitchFamily="34" charset="0"/>
              </a:rPr>
              <a:t> </a:t>
            </a:r>
            <a:r>
              <a:rPr lang="en-US" altLang="fr-FR" sz="3600" b="1" dirty="0" err="1" smtClean="0">
                <a:solidFill>
                  <a:srgbClr val="0F5EA2"/>
                </a:solidFill>
                <a:latin typeface="Calibri" panose="020F0502020204030204" pitchFamily="34" charset="0"/>
              </a:rPr>
              <a:t>statique</a:t>
            </a:r>
            <a:r>
              <a:rPr lang="en-US" altLang="fr-FR" sz="3600" b="1" dirty="0" smtClean="0">
                <a:solidFill>
                  <a:srgbClr val="0F5EA2"/>
                </a:solidFill>
                <a:latin typeface="Calibri" panose="020F0502020204030204" pitchFamily="34" charset="0"/>
              </a:rPr>
              <a:t>:</a:t>
            </a:r>
          </a:p>
          <a:p>
            <a:pPr marL="0" indent="0" eaLnBrk="1" hangingPunct="1">
              <a:buNone/>
              <a:defRPr/>
            </a:pPr>
            <a:endParaRPr lang="en-US" altLang="fr-FR" dirty="0" smtClean="0">
              <a:solidFill>
                <a:srgbClr val="0F5EA2"/>
              </a:solidFill>
              <a:latin typeface="Calibri" panose="020F0502020204030204" pitchFamily="34" charset="0"/>
            </a:endParaRPr>
          </a:p>
          <a:p>
            <a:pPr>
              <a:buFont typeface="Wingdings" charset="2"/>
              <a:buChar char="Ø"/>
            </a:pPr>
            <a:r>
              <a:rPr lang="en-US" sz="2800" dirty="0" smtClean="0">
                <a:solidFill>
                  <a:schemeClr val="tx2"/>
                </a:solidFill>
                <a:latin typeface="Arial"/>
                <a:cs typeface="Arial"/>
              </a:rPr>
              <a:t> </a:t>
            </a:r>
            <a:r>
              <a:rPr lang="en-US" sz="2400" dirty="0" err="1" smtClean="0">
                <a:solidFill>
                  <a:schemeClr val="tx2"/>
                </a:solidFill>
                <a:latin typeface="Arial"/>
                <a:cs typeface="Arial"/>
              </a:rPr>
              <a:t>Une</a:t>
            </a:r>
            <a:r>
              <a:rPr lang="en-US" sz="2400" dirty="0" smtClean="0">
                <a:solidFill>
                  <a:schemeClr val="tx2"/>
                </a:solidFill>
                <a:latin typeface="Arial"/>
                <a:cs typeface="Arial"/>
              </a:rPr>
              <a:t> </a:t>
            </a:r>
            <a:r>
              <a:rPr lang="en-US" sz="2400" dirty="0" err="1" smtClean="0">
                <a:solidFill>
                  <a:schemeClr val="tx2"/>
                </a:solidFill>
                <a:latin typeface="Arial"/>
                <a:cs typeface="Arial"/>
              </a:rPr>
              <a:t>douleur</a:t>
            </a:r>
            <a:r>
              <a:rPr lang="en-US" sz="2400" dirty="0" smtClean="0">
                <a:solidFill>
                  <a:schemeClr val="tx2"/>
                </a:solidFill>
                <a:latin typeface="Arial"/>
                <a:cs typeface="Arial"/>
              </a:rPr>
              <a:t> </a:t>
            </a:r>
            <a:r>
              <a:rPr lang="en-US" sz="2400" dirty="0" err="1" smtClean="0">
                <a:solidFill>
                  <a:schemeClr val="tx2"/>
                </a:solidFill>
                <a:latin typeface="Arial"/>
                <a:cs typeface="Arial"/>
              </a:rPr>
              <a:t>causée</a:t>
            </a:r>
            <a:r>
              <a:rPr lang="en-US" sz="2400" dirty="0" smtClean="0">
                <a:solidFill>
                  <a:schemeClr val="tx2"/>
                </a:solidFill>
                <a:latin typeface="Arial"/>
                <a:cs typeface="Arial"/>
              </a:rPr>
              <a:t> par un stimuli </a:t>
            </a:r>
            <a:r>
              <a:rPr lang="en-US" sz="2400" dirty="0" err="1" smtClean="0">
                <a:solidFill>
                  <a:schemeClr val="tx2"/>
                </a:solidFill>
                <a:latin typeface="Arial"/>
                <a:cs typeface="Arial"/>
              </a:rPr>
              <a:t>normalement</a:t>
            </a:r>
            <a:r>
              <a:rPr lang="en-US" sz="2400" dirty="0" smtClean="0">
                <a:solidFill>
                  <a:schemeClr val="tx2"/>
                </a:solidFill>
                <a:latin typeface="Arial"/>
                <a:cs typeface="Arial"/>
              </a:rPr>
              <a:t> </a:t>
            </a:r>
            <a:r>
              <a:rPr lang="en-US" sz="2400" dirty="0" err="1" smtClean="0">
                <a:solidFill>
                  <a:schemeClr val="tx2"/>
                </a:solidFill>
                <a:latin typeface="Arial"/>
                <a:cs typeface="Arial"/>
              </a:rPr>
              <a:t>indolore</a:t>
            </a:r>
            <a:endParaRPr lang="en-US" sz="1400" dirty="0">
              <a:solidFill>
                <a:schemeClr val="tx2"/>
              </a:solidFill>
              <a:latin typeface="Arial"/>
              <a:cs typeface="Arial"/>
            </a:endParaRPr>
          </a:p>
          <a:p>
            <a:pPr marL="0" indent="0">
              <a:buNone/>
            </a:pPr>
            <a:endParaRPr lang="en-US" altLang="fr-FR" dirty="0">
              <a:solidFill>
                <a:schemeClr val="tx2"/>
              </a:solidFill>
              <a:latin typeface="Arial"/>
              <a:cs typeface="Arial"/>
            </a:endParaRPr>
          </a:p>
          <a:p>
            <a:pPr>
              <a:buFont typeface="Wingdings" charset="2"/>
              <a:buChar char="Ø"/>
            </a:pPr>
            <a:r>
              <a:rPr lang="en-US" altLang="fr-FR" sz="2400" dirty="0" err="1" smtClean="0">
                <a:solidFill>
                  <a:schemeClr val="tx2"/>
                </a:solidFill>
                <a:latin typeface="Arial"/>
                <a:cs typeface="Arial"/>
              </a:rPr>
              <a:t>L’allodynie</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perdure</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tant</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qu’on</a:t>
            </a:r>
            <a:r>
              <a:rPr lang="en-US" altLang="fr-FR" sz="2400" dirty="0" smtClean="0">
                <a:solidFill>
                  <a:schemeClr val="tx2"/>
                </a:solidFill>
                <a:latin typeface="Arial"/>
                <a:cs typeface="Arial"/>
              </a:rPr>
              <a:t> la </a:t>
            </a:r>
            <a:r>
              <a:rPr lang="en-US" altLang="fr-FR" sz="2400" dirty="0" err="1" smtClean="0">
                <a:solidFill>
                  <a:schemeClr val="tx2"/>
                </a:solidFill>
                <a:latin typeface="Arial"/>
                <a:cs typeface="Arial"/>
              </a:rPr>
              <a:t>stimule</a:t>
            </a:r>
            <a:endParaRPr lang="en-US" altLang="fr-FR" sz="2400" dirty="0" smtClean="0">
              <a:solidFill>
                <a:schemeClr val="tx2"/>
              </a:solidFill>
              <a:latin typeface="Arial"/>
              <a:cs typeface="Arial"/>
            </a:endParaRPr>
          </a:p>
          <a:p>
            <a:pPr marL="0" indent="0">
              <a:buNone/>
            </a:pPr>
            <a:endParaRPr lang="en-US" altLang="fr-FR" dirty="0">
              <a:solidFill>
                <a:schemeClr val="tx2"/>
              </a:solidFill>
              <a:latin typeface="Arial"/>
              <a:cs typeface="Arial"/>
            </a:endParaRPr>
          </a:p>
          <a:p>
            <a:pPr>
              <a:buFont typeface="Wingdings" charset="2"/>
              <a:buChar char="Ø"/>
            </a:pPr>
            <a:r>
              <a:rPr lang="en-US" altLang="fr-FR" sz="2400" dirty="0" err="1" smtClean="0">
                <a:solidFill>
                  <a:schemeClr val="tx2"/>
                </a:solidFill>
                <a:latin typeface="Arial"/>
                <a:cs typeface="Arial"/>
              </a:rPr>
              <a:t>L’allodynie</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doit</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être</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éliminer</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avant</a:t>
            </a:r>
            <a:r>
              <a:rPr lang="en-US" altLang="fr-FR" sz="2400" dirty="0" smtClean="0">
                <a:solidFill>
                  <a:schemeClr val="tx2"/>
                </a:solidFill>
                <a:latin typeface="Arial"/>
                <a:cs typeface="Arial"/>
              </a:rPr>
              <a:t> de </a:t>
            </a:r>
            <a:r>
              <a:rPr lang="en-US" altLang="fr-FR" sz="2400" dirty="0" err="1" smtClean="0">
                <a:solidFill>
                  <a:schemeClr val="tx2"/>
                </a:solidFill>
                <a:latin typeface="Arial"/>
                <a:cs typeface="Arial"/>
              </a:rPr>
              <a:t>pouvoir</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traiter</a:t>
            </a:r>
            <a:r>
              <a:rPr lang="en-US" altLang="fr-FR" sz="2400" dirty="0" smtClean="0">
                <a:solidFill>
                  <a:schemeClr val="tx2"/>
                </a:solidFill>
                <a:latin typeface="Arial"/>
                <a:cs typeface="Arial"/>
              </a:rPr>
              <a:t> </a:t>
            </a:r>
            <a:r>
              <a:rPr lang="en-US" altLang="fr-FR" sz="2400" dirty="0" err="1" smtClean="0">
                <a:solidFill>
                  <a:schemeClr val="tx2"/>
                </a:solidFill>
                <a:latin typeface="Arial"/>
                <a:cs typeface="Arial"/>
              </a:rPr>
              <a:t>l’hypoesthésie</a:t>
            </a:r>
            <a:r>
              <a:rPr lang="en-US" altLang="fr-FR" sz="2400" dirty="0" smtClean="0">
                <a:solidFill>
                  <a:schemeClr val="tx2"/>
                </a:solidFill>
                <a:latin typeface="Arial"/>
                <a:cs typeface="Arial"/>
              </a:rPr>
              <a:t>.</a:t>
            </a:r>
          </a:p>
          <a:p>
            <a:pPr>
              <a:buFont typeface="Wingdings" charset="2"/>
              <a:buChar char="Ø"/>
            </a:pPr>
            <a:endParaRPr lang="en-US" altLang="fr-FR" sz="2800" dirty="0">
              <a:solidFill>
                <a:schemeClr val="tx2"/>
              </a:solidFill>
              <a:latin typeface="Arial"/>
              <a:cs typeface="Arial"/>
            </a:endParaRPr>
          </a:p>
          <a:p>
            <a:pPr>
              <a:buFont typeface="Wingdings" charset="2"/>
              <a:buChar char="Ø"/>
            </a:pPr>
            <a:endParaRPr lang="en-US" altLang="fr-FR" sz="2800" dirty="0" smtClean="0">
              <a:solidFill>
                <a:srgbClr val="0F5EA2"/>
              </a:solidFill>
              <a:latin typeface="Calibri" panose="020F0502020204030204" pitchFamily="34" charset="0"/>
            </a:endParaRPr>
          </a:p>
          <a:p>
            <a:pPr marL="0" indent="0" eaLnBrk="1" hangingPunct="1">
              <a:buNone/>
              <a:defRPr/>
            </a:pPr>
            <a:endParaRPr lang="en-US" altLang="fr-FR" sz="2800" dirty="0" smtClean="0">
              <a:solidFill>
                <a:srgbClr val="0F5EA2"/>
              </a:solidFill>
              <a:latin typeface="Calibri" panose="020F0502020204030204" pitchFamily="34" charset="0"/>
            </a:endParaRPr>
          </a:p>
        </p:txBody>
      </p:sp>
      <p:sp>
        <p:nvSpPr>
          <p:cNvPr id="18435" name="Espace réservé du numéro de diapositive 5"/>
          <p:cNvSpPr>
            <a:spLocks noGrp="1"/>
          </p:cNvSpPr>
          <p:nvPr>
            <p:ph type="sldNum" sz="quarter" idx="12"/>
            <p:custDataLst>
              <p:tags r:id="rId3"/>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504294D4-E9B5-9441-BBC1-6D199CB163F4}" type="slidenum">
              <a:rPr lang="fr-FR" sz="1400" u="none">
                <a:latin typeface="Verdana" charset="0"/>
              </a:rPr>
              <a:pPr/>
              <a:t>3</a:t>
            </a:fld>
            <a:endParaRPr lang="fr-FR" sz="1400" u="none">
              <a:latin typeface="Verdana" charset="0"/>
            </a:endParaRPr>
          </a:p>
        </p:txBody>
      </p:sp>
      <p:sp>
        <p:nvSpPr>
          <p:cNvPr id="18436"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pic>
        <p:nvPicPr>
          <p:cNvPr id="18437"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173054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1486772238"/>
              </p:ext>
            </p:extLst>
          </p:nvPr>
        </p:nvGraphicFramePr>
        <p:xfrm>
          <a:off x="521084" y="1985000"/>
          <a:ext cx="8180629" cy="3353286"/>
        </p:xfrm>
        <a:graphic>
          <a:graphicData uri="http://schemas.openxmlformats.org/drawingml/2006/table">
            <a:tbl>
              <a:tblPr firstRow="1" bandRow="1">
                <a:tableStyleId>{5940675A-B579-460E-94D1-54222C63F5DA}</a:tableStyleId>
              </a:tblPr>
              <a:tblGrid>
                <a:gridCol w="2770589"/>
                <a:gridCol w="1336720"/>
                <a:gridCol w="1303302"/>
                <a:gridCol w="1403556"/>
                <a:gridCol w="1366462"/>
              </a:tblGrid>
              <a:tr h="802648">
                <a:tc>
                  <a:txBody>
                    <a:bodyPr/>
                    <a:lstStyle/>
                    <a:p>
                      <a:r>
                        <a:rPr lang="fr-FR" sz="2400" dirty="0" smtClean="0">
                          <a:latin typeface="Arial"/>
                          <a:cs typeface="Arial"/>
                        </a:rPr>
                        <a:t>Semaine</a:t>
                      </a:r>
                      <a:endParaRPr lang="fr-FR" sz="2400"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dirty="0" smtClean="0">
                          <a:latin typeface="Arial"/>
                          <a:cs typeface="Arial"/>
                        </a:rPr>
                        <a:t>0</a:t>
                      </a:r>
                      <a:endParaRPr lang="fr-FR" sz="2400"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dirty="0" smtClean="0">
                          <a:latin typeface="Arial"/>
                          <a:cs typeface="Arial"/>
                        </a:rPr>
                        <a:t>8</a:t>
                      </a:r>
                      <a:endParaRPr lang="fr-FR" sz="2400"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dirty="0" smtClean="0">
                          <a:latin typeface="Arial"/>
                          <a:cs typeface="Arial"/>
                        </a:rPr>
                        <a:t>12</a:t>
                      </a:r>
                      <a:endParaRPr lang="fr-FR" sz="2400"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dirty="0" smtClean="0">
                          <a:latin typeface="Arial"/>
                          <a:cs typeface="Arial"/>
                        </a:rPr>
                        <a:t>16</a:t>
                      </a:r>
                      <a:endParaRPr lang="fr-FR" sz="2400"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1490495">
                <a:tc>
                  <a:txBody>
                    <a:bodyPr/>
                    <a:lstStyle/>
                    <a:p>
                      <a:r>
                        <a:rPr lang="fr-FR" sz="2400" dirty="0" err="1" smtClean="0">
                          <a:latin typeface="Arial"/>
                          <a:cs typeface="Arial"/>
                        </a:rPr>
                        <a:t>Monofilaments</a:t>
                      </a:r>
                      <a:r>
                        <a:rPr lang="fr-FR" sz="2400" baseline="0" smtClean="0">
                          <a:latin typeface="Arial"/>
                          <a:cs typeface="Arial"/>
                        </a:rPr>
                        <a:t> perçus </a:t>
                      </a:r>
                      <a:r>
                        <a:rPr lang="fr-FR" sz="2400" baseline="0" dirty="0" smtClean="0">
                          <a:latin typeface="Arial"/>
                          <a:cs typeface="Arial"/>
                        </a:rPr>
                        <a:t>douloureux</a:t>
                      </a:r>
                      <a:r>
                        <a:rPr lang="fr-FR" sz="2400" dirty="0" smtClean="0">
                          <a:latin typeface="Arial"/>
                          <a:cs typeface="Arial"/>
                        </a:rPr>
                        <a:t>(g)</a:t>
                      </a:r>
                      <a:endParaRPr lang="fr-FR" sz="2400" dirty="0">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rgbClr val="000000"/>
                          </a:solidFill>
                          <a:latin typeface="Arial"/>
                          <a:cs typeface="Arial"/>
                        </a:rPr>
                        <a:t>0.04</a:t>
                      </a:r>
                      <a:endParaRPr lang="fr-FR" sz="2400" b="1" dirty="0">
                        <a:solidFill>
                          <a:srgbClr val="000000"/>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rgbClr val="000000"/>
                          </a:solidFill>
                          <a:latin typeface="Arial"/>
                          <a:cs typeface="Arial"/>
                        </a:rPr>
                        <a:t>0.6</a:t>
                      </a:r>
                      <a:endParaRPr lang="fr-FR" sz="2400" b="1" dirty="0">
                        <a:solidFill>
                          <a:srgbClr val="000000"/>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rgbClr val="000000"/>
                          </a:solidFill>
                          <a:latin typeface="Arial"/>
                          <a:cs typeface="Arial"/>
                        </a:rPr>
                        <a:t>4.0</a:t>
                      </a:r>
                      <a:endParaRPr lang="fr-FR" sz="2400" b="1" dirty="0">
                        <a:solidFill>
                          <a:srgbClr val="000000"/>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rgbClr val="000000"/>
                          </a:solidFill>
                          <a:latin typeface="Arial"/>
                          <a:cs typeface="Arial"/>
                        </a:rPr>
                        <a:t>8.0</a:t>
                      </a:r>
                      <a:endParaRPr lang="fr-FR" sz="2400" b="1" dirty="0">
                        <a:solidFill>
                          <a:srgbClr val="000000"/>
                        </a:solidFill>
                        <a:latin typeface="Arial"/>
                        <a:cs typeface="Arial"/>
                      </a:endParaRPr>
                    </a:p>
                  </a:txBody>
                  <a:tcPr anchor="ctr">
                    <a:lnL w="12700" cmpd="sng">
                      <a:noFill/>
                    </a:lnL>
                    <a:lnR w="12700" cmpd="sng">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60143">
                <a:tc>
                  <a:txBody>
                    <a:bodyPr/>
                    <a:lstStyle/>
                    <a:p>
                      <a:r>
                        <a:rPr lang="fr-FR" sz="2400" dirty="0" smtClean="0">
                          <a:latin typeface="Arial"/>
                          <a:cs typeface="Arial"/>
                        </a:rPr>
                        <a:t>QDSA (%)</a:t>
                      </a:r>
                      <a:endParaRPr lang="fr-FR" sz="2400" dirty="0">
                        <a:latin typeface="Arial"/>
                        <a:cs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chemeClr val="tx1"/>
                          </a:solidFill>
                          <a:latin typeface="Arial"/>
                          <a:cs typeface="Arial"/>
                        </a:rPr>
                        <a:t>53</a:t>
                      </a:r>
                      <a:endParaRPr lang="fr-FR" sz="2400" b="1" dirty="0">
                        <a:solidFill>
                          <a:schemeClr val="tx1"/>
                        </a:solidFill>
                        <a:latin typeface="Arial"/>
                        <a:cs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chemeClr val="tx1"/>
                          </a:solidFill>
                          <a:latin typeface="Arial"/>
                          <a:cs typeface="Arial"/>
                        </a:rPr>
                        <a:t>42</a:t>
                      </a:r>
                      <a:endParaRPr lang="fr-FR" sz="2400" b="1" dirty="0">
                        <a:solidFill>
                          <a:schemeClr val="tx1"/>
                        </a:solidFill>
                        <a:latin typeface="Arial"/>
                        <a:cs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chemeClr val="tx1"/>
                          </a:solidFill>
                          <a:latin typeface="Arial"/>
                          <a:cs typeface="Arial"/>
                        </a:rPr>
                        <a:t>22</a:t>
                      </a:r>
                      <a:endParaRPr lang="fr-FR" sz="2400" b="1" dirty="0">
                        <a:solidFill>
                          <a:schemeClr val="tx1"/>
                        </a:solidFill>
                        <a:latin typeface="Arial"/>
                        <a:cs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2400" b="1" dirty="0" smtClean="0">
                          <a:solidFill>
                            <a:schemeClr val="tx1"/>
                          </a:solidFill>
                          <a:latin typeface="Arial"/>
                          <a:cs typeface="Arial"/>
                        </a:rPr>
                        <a:t>19</a:t>
                      </a:r>
                      <a:endParaRPr lang="fr-FR" sz="2400" b="1" dirty="0">
                        <a:solidFill>
                          <a:schemeClr val="tx1"/>
                        </a:solidFill>
                        <a:latin typeface="Arial"/>
                        <a:cs typeface="Aria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512888" y="1152000"/>
            <a:ext cx="6738817" cy="738664"/>
          </a:xfrm>
          <a:prstGeom prst="rect">
            <a:avLst/>
          </a:prstGeom>
        </p:spPr>
        <p:txBody>
          <a:bodyPr wrap="none">
            <a:noAutofit/>
          </a:bodyPr>
          <a:lstStyle/>
          <a:p>
            <a:r>
              <a:rPr lang="fr-FR" sz="2800" b="1" dirty="0" smtClean="0">
                <a:latin typeface="Arial"/>
                <a:cs typeface="Arial"/>
              </a:rPr>
              <a:t>Evolution de l’</a:t>
            </a:r>
            <a:r>
              <a:rPr lang="fr-FR" sz="2800" b="1" dirty="0" err="1" smtClean="0">
                <a:latin typeface="Arial"/>
                <a:cs typeface="Arial"/>
              </a:rPr>
              <a:t>allodynie</a:t>
            </a:r>
            <a:r>
              <a:rPr lang="fr-FR" sz="2800" b="1" dirty="0" smtClean="0">
                <a:latin typeface="Arial"/>
                <a:cs typeface="Arial"/>
              </a:rPr>
              <a:t> :Pied gauche</a:t>
            </a:r>
          </a:p>
        </p:txBody>
      </p:sp>
      <p:sp>
        <p:nvSpPr>
          <p:cNvPr id="5" name="Titre 1"/>
          <p:cNvSpPr txBox="1">
            <a:spLocks/>
          </p:cNvSpPr>
          <p:nvPr/>
        </p:nvSpPr>
        <p:spPr>
          <a:xfrm>
            <a:off x="0" y="0"/>
            <a:ext cx="9144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fr-FR" sz="4200" b="1" dirty="0" smtClean="0">
              <a:latin typeface="Arial"/>
              <a:cs typeface="Arial"/>
            </a:endParaRPr>
          </a:p>
        </p:txBody>
      </p:sp>
      <p:pic>
        <p:nvPicPr>
          <p:cNvPr id="10"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RÉSULTATS</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77305036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1999" y="1152000"/>
            <a:ext cx="8677061" cy="4525963"/>
          </a:xfrm>
        </p:spPr>
        <p:txBody>
          <a:bodyPr>
            <a:noAutofit/>
          </a:bodyPr>
          <a:lstStyle/>
          <a:p>
            <a:r>
              <a:rPr lang="fr-FR" dirty="0" smtClean="0">
                <a:solidFill>
                  <a:schemeClr val="tx2"/>
                </a:solidFill>
              </a:rPr>
              <a:t>La rééducation sensitive a contribué à diminuer ou éliminer la douleur </a:t>
            </a:r>
            <a:r>
              <a:rPr lang="fr-FR" dirty="0" err="1" smtClean="0">
                <a:solidFill>
                  <a:schemeClr val="tx2"/>
                </a:solidFill>
              </a:rPr>
              <a:t>neuropathique</a:t>
            </a:r>
            <a:r>
              <a:rPr lang="fr-FR" dirty="0" smtClean="0">
                <a:solidFill>
                  <a:schemeClr val="tx2"/>
                </a:solidFill>
              </a:rPr>
              <a:t> chez ces patient et a évité une chirurgie dans un des </a:t>
            </a:r>
            <a:r>
              <a:rPr lang="fr-FR" smtClean="0">
                <a:solidFill>
                  <a:schemeClr val="tx2"/>
                </a:solidFill>
              </a:rPr>
              <a:t>cas</a:t>
            </a:r>
            <a:r>
              <a:rPr lang="fr-FR" smtClean="0">
                <a:solidFill>
                  <a:schemeClr val="tx2"/>
                </a:solidFill>
              </a:rPr>
              <a:t>.</a:t>
            </a:r>
            <a:br>
              <a:rPr lang="fr-FR" smtClean="0">
                <a:solidFill>
                  <a:schemeClr val="tx2"/>
                </a:solidFill>
              </a:rPr>
            </a:br>
            <a:endParaRPr lang="fr-FR" dirty="0" smtClean="0">
              <a:solidFill>
                <a:schemeClr val="tx2"/>
              </a:solidFill>
            </a:endParaRPr>
          </a:p>
          <a:p>
            <a:endParaRPr lang="fr-FR" sz="1200" dirty="0" smtClean="0">
              <a:solidFill>
                <a:schemeClr val="tx2"/>
              </a:solidFill>
            </a:endParaRPr>
          </a:p>
          <a:p>
            <a:r>
              <a:rPr lang="fr-FR" dirty="0" smtClean="0">
                <a:solidFill>
                  <a:schemeClr val="tx2"/>
                </a:solidFill>
              </a:rPr>
              <a:t>Un travail en équipe interdisciplinaire et une grande implication de la part du patient sont cependant essentiels à la réussite de cette méthode.</a:t>
            </a:r>
            <a:r>
              <a:rPr lang="fr-FR" sz="1200" dirty="0" smtClean="0">
                <a:solidFill>
                  <a:schemeClr val="tx2"/>
                </a:solidFill>
              </a:rPr>
              <a:t/>
            </a:r>
            <a:br>
              <a:rPr lang="fr-FR" sz="1200" dirty="0" smtClean="0">
                <a:solidFill>
                  <a:schemeClr val="tx2"/>
                </a:solidFill>
              </a:rPr>
            </a:br>
            <a:endParaRPr lang="fr-FR" sz="1200" dirty="0" smtClean="0">
              <a:solidFill>
                <a:schemeClr val="tx2"/>
              </a:solidFill>
            </a:endParaRPr>
          </a:p>
          <a:p>
            <a:endParaRPr lang="fr-FR" sz="1200" dirty="0" smtClean="0">
              <a:solidFill>
                <a:schemeClr val="tx2"/>
              </a:solidFill>
            </a:endParaRPr>
          </a:p>
        </p:txBody>
      </p:sp>
      <p:pic>
        <p:nvPicPr>
          <p:cNvPr id="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CONCLUSION</a:t>
            </a:r>
            <a:endParaRPr lang="fr-FR" sz="3600" b="1" dirty="0">
              <a:solidFill>
                <a:schemeClr val="tx2"/>
              </a:solidFill>
              <a:latin typeface="Calibri" charset="0"/>
              <a:ea typeface="MS PGothic" charset="0"/>
            </a:endParaRPr>
          </a:p>
        </p:txBody>
      </p:sp>
      <p:sp>
        <p:nvSpPr>
          <p:cNvPr id="7"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2292461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1999" y="1152000"/>
            <a:ext cx="8677061" cy="4525963"/>
          </a:xfrm>
        </p:spPr>
        <p:txBody>
          <a:bodyPr>
            <a:noAutofit/>
          </a:bodyPr>
          <a:lstStyle/>
          <a:p>
            <a:r>
              <a:rPr lang="fr-FR" dirty="0" smtClean="0">
                <a:solidFill>
                  <a:schemeClr val="tx2"/>
                </a:solidFill>
              </a:rPr>
              <a:t>Une série de cas (17) a été présenté chez les grands brûlés.</a:t>
            </a:r>
          </a:p>
          <a:p>
            <a:endParaRPr lang="fr-FR" dirty="0" smtClean="0">
              <a:solidFill>
                <a:schemeClr val="tx2"/>
              </a:solidFill>
            </a:endParaRPr>
          </a:p>
          <a:p>
            <a:r>
              <a:rPr lang="fr-FR" dirty="0" smtClean="0">
                <a:solidFill>
                  <a:schemeClr val="tx2"/>
                </a:solidFill>
              </a:rPr>
              <a:t>76% des patients ont été traités avec succès avec cette méthode.</a:t>
            </a:r>
          </a:p>
          <a:p>
            <a:endParaRPr lang="fr-FR" dirty="0">
              <a:solidFill>
                <a:schemeClr val="tx2"/>
              </a:solidFill>
            </a:endParaRPr>
          </a:p>
          <a:p>
            <a:r>
              <a:rPr lang="fr-FR" dirty="0" smtClean="0">
                <a:solidFill>
                  <a:schemeClr val="tx2"/>
                </a:solidFill>
              </a:rPr>
              <a:t>Davantage de recherches sont souhaitées.</a:t>
            </a:r>
          </a:p>
          <a:p>
            <a:endParaRPr lang="fr-FR" dirty="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endParaRPr lang="fr-FR" dirty="0" smtClean="0">
              <a:solidFill>
                <a:schemeClr val="tx2"/>
              </a:solidFill>
            </a:endParaRPr>
          </a:p>
          <a:p>
            <a:pPr marL="0" indent="0">
              <a:buNone/>
            </a:pPr>
            <a:endParaRPr lang="fr-FR" dirty="0">
              <a:solidFill>
                <a:schemeClr val="tx2"/>
              </a:solidFill>
            </a:endParaRPr>
          </a:p>
        </p:txBody>
      </p:sp>
      <p:pic>
        <p:nvPicPr>
          <p:cNvPr id="5"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txBox="1">
            <a:spLocks noChangeArrowheads="1"/>
          </p:cNvSpPr>
          <p:nvPr>
            <p:custDataLst>
              <p:tags r:id="rId1"/>
            </p:custDataLst>
          </p:nvPr>
        </p:nvSpPr>
        <p:spPr>
          <a:xfrm>
            <a:off x="506038" y="13216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CONCLUSION</a:t>
            </a:r>
            <a:endParaRPr lang="fr-FR" sz="3600" b="1" dirty="0">
              <a:solidFill>
                <a:schemeClr val="tx2"/>
              </a:solidFill>
              <a:latin typeface="Calibri" charset="0"/>
              <a:ea typeface="MS PGothic" charset="0"/>
            </a:endParaRPr>
          </a:p>
        </p:txBody>
      </p:sp>
      <p:sp>
        <p:nvSpPr>
          <p:cNvPr id="7"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20016197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txBox="1">
            <a:spLocks noChangeArrowheads="1"/>
          </p:cNvSpPr>
          <p:nvPr>
            <p:custDataLst>
              <p:tags r:id="rId1"/>
            </p:custDataLst>
          </p:nvPr>
        </p:nvSpPr>
        <p:spPr>
          <a:xfrm>
            <a:off x="506038" y="1184991"/>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MERCI</a:t>
            </a:r>
            <a:endParaRPr lang="fr-FR" sz="3600" b="1" dirty="0">
              <a:solidFill>
                <a:schemeClr val="tx2"/>
              </a:solidFill>
              <a:latin typeface="Calibri" charset="0"/>
              <a:ea typeface="MS PGothic" charset="0"/>
            </a:endParaRPr>
          </a:p>
        </p:txBody>
      </p:sp>
      <p:sp>
        <p:nvSpPr>
          <p:cNvPr id="7"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
        <p:nvSpPr>
          <p:cNvPr id="8" name="Rectangle 9"/>
          <p:cNvSpPr txBox="1">
            <a:spLocks noChangeArrowheads="1"/>
          </p:cNvSpPr>
          <p:nvPr>
            <p:custDataLst>
              <p:tags r:id="rId2"/>
            </p:custDataLst>
          </p:nvPr>
        </p:nvSpPr>
        <p:spPr>
          <a:xfrm>
            <a:off x="506038" y="3056684"/>
            <a:ext cx="5973762" cy="823913"/>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QUESTIONS ?</a:t>
            </a:r>
            <a:endParaRPr lang="fr-FR" sz="3600" b="1" dirty="0">
              <a:solidFill>
                <a:schemeClr val="tx2"/>
              </a:solidFill>
              <a:latin typeface="Calibri" charset="0"/>
              <a:ea typeface="MS PGothic" charset="0"/>
            </a:endParaRPr>
          </a:p>
        </p:txBody>
      </p:sp>
    </p:spTree>
    <p:extLst>
      <p:ext uri="{BB962C8B-B14F-4D97-AF65-F5344CB8AC3E}">
        <p14:creationId xmlns:p14="http://schemas.microsoft.com/office/powerpoint/2010/main" val="33216864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numéro de diapositive 5"/>
          <p:cNvSpPr>
            <a:spLocks noGrp="1"/>
          </p:cNvSpPr>
          <p:nvPr>
            <p:ph type="sldNum" sz="quarter" idx="12"/>
            <p:custDataLst>
              <p:tags r:id="rId1"/>
            </p:custDataLst>
          </p:nvPr>
        </p:nvSpPr>
        <p:spPr>
          <a:xfrm>
            <a:off x="6553200" y="5794094"/>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62E9B2CA-4C87-6545-8C58-3063192297BC}" type="slidenum">
              <a:rPr lang="fr-FR" sz="1400" u="none">
                <a:solidFill>
                  <a:srgbClr val="8AC6CD"/>
                </a:solidFill>
                <a:latin typeface="Verdana" charset="0"/>
              </a:rPr>
              <a:pPr/>
              <a:t>4</a:t>
            </a:fld>
            <a:endParaRPr lang="fr-FR" sz="1400" u="none">
              <a:solidFill>
                <a:srgbClr val="8AC6CD"/>
              </a:solidFill>
              <a:latin typeface="Verdana" charset="0"/>
            </a:endParaRPr>
          </a:p>
        </p:txBody>
      </p:sp>
      <p:sp>
        <p:nvSpPr>
          <p:cNvPr id="18435" name="Rectangle 5"/>
          <p:cNvSpPr>
            <a:spLocks noChangeArrowheads="1"/>
          </p:cNvSpPr>
          <p:nvPr/>
        </p:nvSpPr>
        <p:spPr bwMode="auto">
          <a:xfrm>
            <a:off x="7380288" y="404813"/>
            <a:ext cx="1512887" cy="287337"/>
          </a:xfrm>
          <a:prstGeom prst="rect">
            <a:avLst/>
          </a:prstGeom>
          <a:solidFill>
            <a:schemeClr val="bg1"/>
          </a:solidFill>
          <a:ln>
            <a:noFill/>
          </a:ln>
          <a:extLst/>
        </p:spPr>
        <p:txBody>
          <a:bodyP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a:defRPr/>
            </a:pPr>
            <a:endParaRPr lang="fr-CA" altLang="fr-FR" smtClean="0">
              <a:solidFill>
                <a:schemeClr val="accent5">
                  <a:lumMod val="75000"/>
                </a:schemeClr>
              </a:solidFill>
              <a:cs typeface="+mn-cs"/>
            </a:endParaRPr>
          </a:p>
        </p:txBody>
      </p:sp>
      <p:sp>
        <p:nvSpPr>
          <p:cNvPr id="20484" name="ZoneTexte 7"/>
          <p:cNvSpPr txBox="1">
            <a:spLocks noChangeArrowheads="1"/>
          </p:cNvSpPr>
          <p:nvPr/>
        </p:nvSpPr>
        <p:spPr bwMode="auto">
          <a:xfrm>
            <a:off x="-28377" y="970142"/>
            <a:ext cx="863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chemeClr val="accent2"/>
                </a:solidFill>
                <a:cs typeface="Arial" charset="0"/>
              </a:rPr>
              <a:t>Sy</a:t>
            </a:r>
            <a:r>
              <a:rPr lang="fr-FR" b="1" u="none" dirty="0" smtClean="0">
                <a:solidFill>
                  <a:srgbClr val="C0504D"/>
                </a:solidFill>
                <a:cs typeface="Arial" charset="0"/>
              </a:rPr>
              <a:t>mptôme</a:t>
            </a:r>
            <a:r>
              <a:rPr lang="fr-FR" b="1" u="none" dirty="0" smtClean="0">
                <a:solidFill>
                  <a:schemeClr val="accent2"/>
                </a:solidFill>
                <a:cs typeface="Arial" charset="0"/>
              </a:rPr>
              <a:t>s de douleurs </a:t>
            </a:r>
            <a:r>
              <a:rPr lang="fr-FR" b="1" u="none" dirty="0" err="1" smtClean="0">
                <a:solidFill>
                  <a:schemeClr val="accent2"/>
                </a:solidFill>
                <a:cs typeface="Arial" charset="0"/>
              </a:rPr>
              <a:t>neuropathiques</a:t>
            </a:r>
            <a:endParaRPr lang="fr-FR" b="1" u="none" dirty="0">
              <a:solidFill>
                <a:schemeClr val="accent2"/>
              </a:solidFill>
              <a:cs typeface="Arial" charset="0"/>
            </a:endParaRPr>
          </a:p>
        </p:txBody>
      </p:sp>
      <p:sp>
        <p:nvSpPr>
          <p:cNvPr id="20485" name="ZoneTexte 8"/>
          <p:cNvSpPr txBox="1">
            <a:spLocks noChangeArrowheads="1"/>
          </p:cNvSpPr>
          <p:nvPr/>
        </p:nvSpPr>
        <p:spPr bwMode="auto">
          <a:xfrm>
            <a:off x="6350" y="1606269"/>
            <a:ext cx="895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a:solidFill>
                  <a:srgbClr val="2F5597"/>
                </a:solidFill>
                <a:cs typeface="Arial" charset="0"/>
              </a:rPr>
              <a:t>EVALUATION </a:t>
            </a:r>
          </a:p>
          <a:p>
            <a:pPr algn="ctr"/>
            <a:r>
              <a:rPr lang="fr-FR" sz="1800" b="1" u="none" dirty="0" smtClean="0">
                <a:solidFill>
                  <a:schemeClr val="accent2"/>
                </a:solidFill>
                <a:cs typeface="Arial" charset="0"/>
              </a:rPr>
              <a:t>Questionnaire de la douleur St-Antoine </a:t>
            </a:r>
            <a:r>
              <a:rPr lang="fr-FR" sz="1800" b="1" u="none" dirty="0">
                <a:solidFill>
                  <a:schemeClr val="accent2"/>
                </a:solidFill>
                <a:cs typeface="Arial" charset="0"/>
              </a:rPr>
              <a:t>(QDSA)</a:t>
            </a:r>
          </a:p>
          <a:p>
            <a:pPr algn="ctr"/>
            <a:r>
              <a:rPr lang="fr-FR" sz="1800" b="1" u="none" dirty="0" err="1" smtClean="0">
                <a:solidFill>
                  <a:srgbClr val="2F5597"/>
                </a:solidFill>
                <a:cs typeface="Arial" charset="0"/>
              </a:rPr>
              <a:t>Monofilaments</a:t>
            </a:r>
            <a:r>
              <a:rPr lang="fr-FR" sz="1800" b="1" u="none" dirty="0" smtClean="0">
                <a:solidFill>
                  <a:srgbClr val="2F5597"/>
                </a:solidFill>
                <a:cs typeface="Arial" charset="0"/>
              </a:rPr>
              <a:t> de </a:t>
            </a:r>
            <a:r>
              <a:rPr lang="fr-FR" sz="1800" b="1" u="none" dirty="0" err="1" smtClean="0">
                <a:solidFill>
                  <a:srgbClr val="2F5597"/>
                </a:solidFill>
                <a:cs typeface="Arial" charset="0"/>
              </a:rPr>
              <a:t>Semmes</a:t>
            </a:r>
            <a:r>
              <a:rPr lang="fr-FR" sz="1800" b="1" u="none" dirty="0" smtClean="0">
                <a:solidFill>
                  <a:srgbClr val="2F5597"/>
                </a:solidFill>
                <a:cs typeface="Arial" charset="0"/>
              </a:rPr>
              <a:t> </a:t>
            </a:r>
            <a:r>
              <a:rPr lang="fr-FR" sz="1800" b="1" u="none" dirty="0" err="1" smtClean="0">
                <a:solidFill>
                  <a:srgbClr val="2F5597"/>
                </a:solidFill>
                <a:cs typeface="Arial" charset="0"/>
              </a:rPr>
              <a:t>Weinstein</a:t>
            </a:r>
            <a:r>
              <a:rPr lang="fr-FR" sz="1800" b="1" u="none" dirty="0" smtClean="0">
                <a:solidFill>
                  <a:srgbClr val="2F5597"/>
                </a:solidFill>
                <a:cs typeface="Arial" charset="0"/>
              </a:rPr>
              <a:t> (MSW)</a:t>
            </a:r>
            <a:endParaRPr lang="fr-FR" sz="1800" b="1" u="none" dirty="0">
              <a:solidFill>
                <a:srgbClr val="2F5597"/>
              </a:solidFill>
              <a:cs typeface="Arial" charset="0"/>
            </a:endParaRPr>
          </a:p>
        </p:txBody>
      </p:sp>
      <p:sp>
        <p:nvSpPr>
          <p:cNvPr id="20486" name="ZoneTexte 9"/>
          <p:cNvSpPr txBox="1">
            <a:spLocks noChangeArrowheads="1"/>
          </p:cNvSpPr>
          <p:nvPr/>
        </p:nvSpPr>
        <p:spPr bwMode="auto">
          <a:xfrm>
            <a:off x="777875" y="3585882"/>
            <a:ext cx="291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ALLODYNIE</a:t>
            </a:r>
            <a:endParaRPr lang="fr-FR" b="1" u="none" dirty="0">
              <a:solidFill>
                <a:srgbClr val="2F5597"/>
              </a:solidFill>
              <a:cs typeface="Arial" charset="0"/>
            </a:endParaRPr>
          </a:p>
        </p:txBody>
      </p:sp>
      <p:sp>
        <p:nvSpPr>
          <p:cNvPr id="20487" name="ZoneTexte 10"/>
          <p:cNvSpPr txBox="1">
            <a:spLocks noChangeArrowheads="1"/>
          </p:cNvSpPr>
          <p:nvPr/>
        </p:nvSpPr>
        <p:spPr bwMode="auto">
          <a:xfrm>
            <a:off x="317500" y="5098769"/>
            <a:ext cx="418306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THÉRAPIE EN PROXIMAL</a:t>
            </a:r>
            <a:endParaRPr lang="fr-FR" b="1" u="none" dirty="0">
              <a:solidFill>
                <a:srgbClr val="2F5597"/>
              </a:solidFill>
              <a:cs typeface="Arial" charset="0"/>
            </a:endParaRPr>
          </a:p>
          <a:p>
            <a:pPr algn="ctr"/>
            <a:r>
              <a:rPr lang="fr-FR" b="1" u="none" dirty="0" smtClean="0">
                <a:solidFill>
                  <a:srgbClr val="2F5597"/>
                </a:solidFill>
                <a:cs typeface="Arial" charset="0"/>
              </a:rPr>
              <a:t>(Ne pas toucher </a:t>
            </a:r>
            <a:br>
              <a:rPr lang="fr-FR" b="1" u="none" dirty="0" smtClean="0">
                <a:solidFill>
                  <a:srgbClr val="2F5597"/>
                </a:solidFill>
                <a:cs typeface="Arial" charset="0"/>
              </a:rPr>
            </a:br>
            <a:r>
              <a:rPr lang="fr-FR" b="1" u="none" dirty="0" smtClean="0">
                <a:solidFill>
                  <a:srgbClr val="2F5597"/>
                </a:solidFill>
                <a:cs typeface="Arial" charset="0"/>
              </a:rPr>
              <a:t>la zone </a:t>
            </a:r>
            <a:r>
              <a:rPr lang="fr-FR" b="1" u="none" dirty="0" err="1" smtClean="0">
                <a:solidFill>
                  <a:srgbClr val="2F5597"/>
                </a:solidFill>
                <a:cs typeface="Arial" charset="0"/>
              </a:rPr>
              <a:t>allodynique</a:t>
            </a:r>
            <a:r>
              <a:rPr lang="fr-FR" b="1" u="none" dirty="0" smtClean="0">
                <a:solidFill>
                  <a:srgbClr val="2F5597"/>
                </a:solidFill>
                <a:cs typeface="Arial" charset="0"/>
              </a:rPr>
              <a:t>)</a:t>
            </a:r>
            <a:endParaRPr lang="fr-FR" b="1" u="none" dirty="0">
              <a:solidFill>
                <a:srgbClr val="2F5597"/>
              </a:solidFill>
              <a:cs typeface="Arial" charset="0"/>
            </a:endParaRPr>
          </a:p>
        </p:txBody>
      </p:sp>
      <p:sp>
        <p:nvSpPr>
          <p:cNvPr id="20488" name="ZoneTexte 12"/>
          <p:cNvSpPr txBox="1">
            <a:spLocks noChangeArrowheads="1"/>
          </p:cNvSpPr>
          <p:nvPr/>
        </p:nvSpPr>
        <p:spPr bwMode="auto">
          <a:xfrm>
            <a:off x="4921250" y="3585882"/>
            <a:ext cx="355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HYPOESTHESIE</a:t>
            </a:r>
            <a:endParaRPr lang="fr-FR" b="1" u="none" dirty="0">
              <a:solidFill>
                <a:srgbClr val="2F5597"/>
              </a:solidFill>
              <a:cs typeface="Arial" charset="0"/>
            </a:endParaRPr>
          </a:p>
        </p:txBody>
      </p:sp>
      <p:sp>
        <p:nvSpPr>
          <p:cNvPr id="20489" name="ZoneTexte 13"/>
          <p:cNvSpPr txBox="1">
            <a:spLocks noChangeArrowheads="1"/>
          </p:cNvSpPr>
          <p:nvPr/>
        </p:nvSpPr>
        <p:spPr bwMode="auto">
          <a:xfrm>
            <a:off x="5148263" y="5132107"/>
            <a:ext cx="3556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THÉRAPIE </a:t>
            </a:r>
            <a:r>
              <a:rPr lang="fr-FR" b="1" u="none" dirty="0">
                <a:solidFill>
                  <a:srgbClr val="2F5597"/>
                </a:solidFill>
                <a:cs typeface="Arial" charset="0"/>
              </a:rPr>
              <a:t/>
            </a:r>
            <a:br>
              <a:rPr lang="fr-FR" b="1" u="none" dirty="0">
                <a:solidFill>
                  <a:srgbClr val="2F5597"/>
                </a:solidFill>
                <a:cs typeface="Arial" charset="0"/>
              </a:rPr>
            </a:br>
            <a:r>
              <a:rPr lang="fr-FR" b="1" u="none" dirty="0" smtClean="0">
                <a:solidFill>
                  <a:srgbClr val="2F5597"/>
                </a:solidFill>
                <a:cs typeface="Arial" charset="0"/>
              </a:rPr>
              <a:t>SUR LA ZONE HYPOESTHÉSIQUE</a:t>
            </a:r>
            <a:endParaRPr lang="fr-FR" b="1" u="none" dirty="0">
              <a:solidFill>
                <a:srgbClr val="2F5597"/>
              </a:solidFill>
              <a:cs typeface="Arial" charset="0"/>
            </a:endParaRPr>
          </a:p>
        </p:txBody>
      </p:sp>
      <p:cxnSp>
        <p:nvCxnSpPr>
          <p:cNvPr id="16" name="Connecteur droit avec flèche 15"/>
          <p:cNvCxnSpPr>
            <a:cxnSpLocks noChangeShapeType="1"/>
          </p:cNvCxnSpPr>
          <p:nvPr/>
        </p:nvCxnSpPr>
        <p:spPr bwMode="auto">
          <a:xfrm>
            <a:off x="2413000" y="4090707"/>
            <a:ext cx="0" cy="1019175"/>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Forme libre 17"/>
          <p:cNvSpPr>
            <a:spLocks/>
          </p:cNvSpPr>
          <p:nvPr/>
        </p:nvSpPr>
        <p:spPr bwMode="auto">
          <a:xfrm>
            <a:off x="4356100" y="3874807"/>
            <a:ext cx="1008063" cy="1439862"/>
          </a:xfrm>
          <a:custGeom>
            <a:avLst/>
            <a:gdLst>
              <a:gd name="T0" fmla="*/ 0 w 1286933"/>
              <a:gd name="T1" fmla="*/ 35819 h 3014133"/>
              <a:gd name="T2" fmla="*/ 121253 w 1286933"/>
              <a:gd name="T3" fmla="*/ 35819 h 3014133"/>
              <a:gd name="T4" fmla="*/ 121253 w 1286933"/>
              <a:gd name="T5" fmla="*/ 0 h 3014133"/>
              <a:gd name="T6" fmla="*/ 297267 w 1286933"/>
              <a:gd name="T7" fmla="*/ 0 h 3014133"/>
              <a:gd name="T8" fmla="*/ 297267 w 1286933"/>
              <a:gd name="T9" fmla="*/ 0 h 3014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6933" h="3014133">
                <a:moveTo>
                  <a:pt x="0" y="3014133"/>
                </a:moveTo>
                <a:lnTo>
                  <a:pt x="524933" y="3014133"/>
                </a:lnTo>
                <a:lnTo>
                  <a:pt x="524933" y="0"/>
                </a:lnTo>
                <a:lnTo>
                  <a:pt x="1286933" y="0"/>
                </a:lnTo>
              </a:path>
            </a:pathLst>
          </a:custGeom>
          <a:noFill/>
          <a:ln w="57150" cap="flat" cmpd="sng">
            <a:solidFill>
              <a:schemeClr val="tx1"/>
            </a:solidFill>
            <a:prstDash val="solid"/>
            <a:round/>
            <a:headEnd type="non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fr-FR"/>
          </a:p>
        </p:txBody>
      </p:sp>
      <p:cxnSp>
        <p:nvCxnSpPr>
          <p:cNvPr id="19" name="Connecteur droit avec flèche 18"/>
          <p:cNvCxnSpPr>
            <a:cxnSpLocks noChangeShapeType="1"/>
          </p:cNvCxnSpPr>
          <p:nvPr/>
        </p:nvCxnSpPr>
        <p:spPr bwMode="auto">
          <a:xfrm>
            <a:off x="5003800" y="2687357"/>
            <a:ext cx="1800225" cy="863600"/>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93" name="ZoneTexte 19"/>
          <p:cNvSpPr txBox="1">
            <a:spLocks noChangeArrowheads="1"/>
          </p:cNvSpPr>
          <p:nvPr/>
        </p:nvSpPr>
        <p:spPr bwMode="auto">
          <a:xfrm>
            <a:off x="989479" y="2758794"/>
            <a:ext cx="228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r>
              <a:rPr lang="fr-FR" sz="1600" u="none" dirty="0" smtClean="0"/>
              <a:t>Douleur à MSW 15 </a:t>
            </a:r>
            <a:r>
              <a:rPr lang="fr-FR" sz="1600" u="none" dirty="0"/>
              <a:t>g</a:t>
            </a:r>
          </a:p>
        </p:txBody>
      </p:sp>
      <p:sp>
        <p:nvSpPr>
          <p:cNvPr id="20494" name="ZoneTexte 20"/>
          <p:cNvSpPr txBox="1">
            <a:spLocks noChangeArrowheads="1"/>
          </p:cNvSpPr>
          <p:nvPr/>
        </p:nvSpPr>
        <p:spPr bwMode="auto">
          <a:xfrm>
            <a:off x="5867400" y="2758794"/>
            <a:ext cx="2879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r>
              <a:rPr lang="fr-FR" sz="1600" u="none" dirty="0" smtClean="0">
                <a:solidFill>
                  <a:srgbClr val="000000"/>
                </a:solidFill>
              </a:rPr>
              <a:t>Pas de douleur  à MSW15 </a:t>
            </a:r>
            <a:r>
              <a:rPr lang="fr-FR" sz="1600" u="none" dirty="0">
                <a:solidFill>
                  <a:srgbClr val="000000"/>
                </a:solidFill>
              </a:rPr>
              <a:t>g</a:t>
            </a:r>
          </a:p>
        </p:txBody>
      </p:sp>
      <p:cxnSp>
        <p:nvCxnSpPr>
          <p:cNvPr id="27" name="Connecteur droit avec flèche 26"/>
          <p:cNvCxnSpPr>
            <a:cxnSpLocks noChangeShapeType="1"/>
          </p:cNvCxnSpPr>
          <p:nvPr/>
        </p:nvCxnSpPr>
        <p:spPr bwMode="auto">
          <a:xfrm flipH="1">
            <a:off x="2339975" y="2687357"/>
            <a:ext cx="1800225" cy="863600"/>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Connecteur droit avec flèche 39"/>
          <p:cNvCxnSpPr>
            <a:cxnSpLocks noChangeShapeType="1"/>
          </p:cNvCxnSpPr>
          <p:nvPr/>
        </p:nvCxnSpPr>
        <p:spPr bwMode="auto">
          <a:xfrm>
            <a:off x="6948488" y="4090707"/>
            <a:ext cx="0" cy="1019175"/>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p:cNvSpPr>
            <a:spLocks noGrp="1" noChangeArrowheads="1"/>
          </p:cNvSpPr>
          <p:nvPr>
            <p:ph type="title"/>
            <p:custDataLst>
              <p:tags r:id="rId2"/>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MÉTHODE</a:t>
            </a:r>
            <a:endParaRPr lang="fr-FR" sz="3600" b="1" dirty="0">
              <a:solidFill>
                <a:schemeClr val="tx2"/>
              </a:solidFill>
              <a:latin typeface="Calibri" charset="0"/>
              <a:ea typeface="MS PGothic" charset="0"/>
            </a:endParaRPr>
          </a:p>
        </p:txBody>
      </p:sp>
      <p:sp>
        <p:nvSpPr>
          <p:cNvPr id="2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06326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idx="1"/>
          </p:nvPr>
        </p:nvSpPr>
        <p:spPr>
          <a:xfrm>
            <a:off x="162000" y="1152000"/>
            <a:ext cx="8833514" cy="4525963"/>
          </a:xfrm>
        </p:spPr>
        <p:txBody>
          <a:bodyPr>
            <a:noAutofit/>
          </a:bodyPr>
          <a:lstStyle/>
          <a:p>
            <a:pPr>
              <a:lnSpc>
                <a:spcPct val="90000"/>
              </a:lnSpc>
            </a:pPr>
            <a:r>
              <a:rPr lang="fr-CA" sz="2800" dirty="0" smtClean="0">
                <a:solidFill>
                  <a:schemeClr val="tx2"/>
                </a:solidFill>
                <a:latin typeface="Arial" charset="0"/>
              </a:rPr>
              <a:t>9 sections douleur </a:t>
            </a:r>
            <a:r>
              <a:rPr lang="fr-CA" sz="2800" dirty="0" smtClean="0">
                <a:solidFill>
                  <a:schemeClr val="tx2"/>
                </a:solidFill>
                <a:latin typeface="Arial" charset="0"/>
              </a:rPr>
              <a:t>sensorielle</a:t>
            </a:r>
            <a:br>
              <a:rPr lang="fr-CA" sz="2800" dirty="0" smtClean="0">
                <a:solidFill>
                  <a:schemeClr val="tx2"/>
                </a:solidFill>
                <a:latin typeface="Arial" charset="0"/>
              </a:rPr>
            </a:br>
            <a:endParaRPr lang="fr-CA" sz="2400" dirty="0" smtClean="0">
              <a:solidFill>
                <a:schemeClr val="tx2"/>
              </a:solidFill>
              <a:latin typeface="Arial" charset="0"/>
            </a:endParaRPr>
          </a:p>
          <a:p>
            <a:pPr>
              <a:lnSpc>
                <a:spcPct val="90000"/>
              </a:lnSpc>
            </a:pPr>
            <a:r>
              <a:rPr lang="fr-CA" sz="2800" dirty="0" smtClean="0">
                <a:solidFill>
                  <a:schemeClr val="tx2"/>
                </a:solidFill>
                <a:latin typeface="Arial" charset="0"/>
              </a:rPr>
              <a:t>7 sections douleur </a:t>
            </a:r>
            <a:r>
              <a:rPr lang="fr-CA" sz="2800" dirty="0" smtClean="0">
                <a:solidFill>
                  <a:schemeClr val="tx2"/>
                </a:solidFill>
                <a:latin typeface="Arial" charset="0"/>
              </a:rPr>
              <a:t>émotionnelle</a:t>
            </a:r>
            <a:r>
              <a:rPr lang="fr-CA" sz="2400" dirty="0" smtClean="0">
                <a:solidFill>
                  <a:schemeClr val="tx2"/>
                </a:solidFill>
                <a:latin typeface="Arial" charset="0"/>
              </a:rPr>
              <a:t/>
            </a:r>
            <a:br>
              <a:rPr lang="fr-CA" sz="2400" dirty="0" smtClean="0">
                <a:solidFill>
                  <a:schemeClr val="tx2"/>
                </a:solidFill>
                <a:latin typeface="Arial" charset="0"/>
              </a:rPr>
            </a:br>
            <a:endParaRPr lang="fr-CA" sz="2400" dirty="0" smtClean="0">
              <a:solidFill>
                <a:schemeClr val="tx2"/>
              </a:solidFill>
              <a:latin typeface="Arial" charset="0"/>
            </a:endParaRPr>
          </a:p>
          <a:p>
            <a:pPr>
              <a:lnSpc>
                <a:spcPct val="90000"/>
              </a:lnSpc>
            </a:pPr>
            <a:r>
              <a:rPr lang="fr-CA" sz="2800" dirty="0" smtClean="0">
                <a:solidFill>
                  <a:schemeClr val="tx2"/>
                </a:solidFill>
                <a:latin typeface="Arial" charset="0"/>
              </a:rPr>
              <a:t>Qualifier la </a:t>
            </a:r>
            <a:r>
              <a:rPr lang="fr-CA" sz="2800" dirty="0" smtClean="0">
                <a:solidFill>
                  <a:schemeClr val="tx2"/>
                </a:solidFill>
                <a:latin typeface="Arial" charset="0"/>
              </a:rPr>
              <a:t>douleur :</a:t>
            </a:r>
            <a:r>
              <a:rPr lang="fr-CA" sz="1400" dirty="0">
                <a:solidFill>
                  <a:schemeClr val="tx2"/>
                </a:solidFill>
                <a:latin typeface="Arial" charset="0"/>
              </a:rPr>
              <a:t/>
            </a:r>
            <a:br>
              <a:rPr lang="fr-CA" sz="1400" dirty="0">
                <a:solidFill>
                  <a:schemeClr val="tx2"/>
                </a:solidFill>
                <a:latin typeface="Arial" charset="0"/>
              </a:rPr>
            </a:br>
            <a:endParaRPr lang="fr-CA" sz="1400" dirty="0" smtClean="0">
              <a:solidFill>
                <a:schemeClr val="tx2"/>
              </a:solidFill>
              <a:latin typeface="Arial" charset="0"/>
            </a:endParaRPr>
          </a:p>
          <a:p>
            <a:pPr marL="798513">
              <a:lnSpc>
                <a:spcPct val="90000"/>
              </a:lnSpc>
              <a:buFont typeface="Wingdings" charset="2"/>
              <a:buChar char="Ø"/>
            </a:pPr>
            <a:r>
              <a:rPr lang="fr-CA" sz="2400" dirty="0" err="1" smtClean="0">
                <a:solidFill>
                  <a:schemeClr val="tx2"/>
                </a:solidFill>
                <a:latin typeface="Arial" charset="0"/>
              </a:rPr>
              <a:t>Neuropathique</a:t>
            </a:r>
            <a:r>
              <a:rPr lang="fr-CA" sz="2400" dirty="0" smtClean="0">
                <a:solidFill>
                  <a:schemeClr val="tx2"/>
                </a:solidFill>
                <a:latin typeface="Arial" charset="0"/>
              </a:rPr>
              <a:t>: application de la méthode</a:t>
            </a:r>
          </a:p>
          <a:p>
            <a:pPr>
              <a:lnSpc>
                <a:spcPct val="90000"/>
              </a:lnSpc>
              <a:buFont typeface="Wingdings" charset="2"/>
              <a:buChar char="Ø"/>
            </a:pPr>
            <a:endParaRPr lang="fr-CA" sz="2400" dirty="0" smtClean="0">
              <a:solidFill>
                <a:schemeClr val="tx2"/>
              </a:solidFill>
              <a:latin typeface="Arial" charset="0"/>
            </a:endParaRPr>
          </a:p>
          <a:p>
            <a:pPr>
              <a:lnSpc>
                <a:spcPct val="90000"/>
              </a:lnSpc>
            </a:pPr>
            <a:r>
              <a:rPr lang="fr-CA" sz="2800" dirty="0" smtClean="0">
                <a:solidFill>
                  <a:schemeClr val="tx2"/>
                </a:solidFill>
                <a:latin typeface="Arial" charset="0"/>
              </a:rPr>
              <a:t>Quantifier la </a:t>
            </a:r>
            <a:r>
              <a:rPr lang="fr-CA" sz="2800" dirty="0" smtClean="0">
                <a:solidFill>
                  <a:schemeClr val="tx2"/>
                </a:solidFill>
                <a:latin typeface="Arial" charset="0"/>
              </a:rPr>
              <a:t>douleur</a:t>
            </a:r>
            <a:r>
              <a:rPr lang="fr-CA" sz="1400" dirty="0" smtClean="0">
                <a:solidFill>
                  <a:schemeClr val="tx2"/>
                </a:solidFill>
                <a:latin typeface="Arial" charset="0"/>
              </a:rPr>
              <a:t/>
            </a:r>
            <a:br>
              <a:rPr lang="fr-CA" sz="1400" dirty="0" smtClean="0">
                <a:solidFill>
                  <a:schemeClr val="tx2"/>
                </a:solidFill>
                <a:latin typeface="Arial" charset="0"/>
              </a:rPr>
            </a:br>
            <a:endParaRPr lang="fr-CA" sz="1400" dirty="0" smtClean="0">
              <a:solidFill>
                <a:schemeClr val="tx2"/>
              </a:solidFill>
              <a:latin typeface="Arial" charset="0"/>
            </a:endParaRPr>
          </a:p>
          <a:p>
            <a:pPr marL="719138">
              <a:lnSpc>
                <a:spcPct val="90000"/>
              </a:lnSpc>
              <a:buFont typeface="Wingdings" charset="2"/>
              <a:buChar char="Ø"/>
            </a:pPr>
            <a:r>
              <a:rPr lang="fr-CA" sz="2400" dirty="0" smtClean="0">
                <a:solidFill>
                  <a:schemeClr val="tx2"/>
                </a:solidFill>
                <a:latin typeface="Arial" charset="0"/>
              </a:rPr>
              <a:t>Déterminer la sévérité de la </a:t>
            </a:r>
            <a:r>
              <a:rPr lang="fr-CA" sz="2400" dirty="0" smtClean="0">
                <a:solidFill>
                  <a:schemeClr val="tx2"/>
                </a:solidFill>
                <a:latin typeface="Arial" charset="0"/>
              </a:rPr>
              <a:t>douleur</a:t>
            </a:r>
            <a:r>
              <a:rPr lang="fr-CA" sz="1400" dirty="0" smtClean="0">
                <a:solidFill>
                  <a:schemeClr val="tx2"/>
                </a:solidFill>
                <a:latin typeface="Arial" charset="0"/>
              </a:rPr>
              <a:t/>
            </a:r>
            <a:br>
              <a:rPr lang="fr-CA" sz="1400" dirty="0" smtClean="0">
                <a:solidFill>
                  <a:schemeClr val="tx2"/>
                </a:solidFill>
                <a:latin typeface="Arial" charset="0"/>
              </a:rPr>
            </a:br>
            <a:endParaRPr lang="fr-CA" sz="1400" dirty="0" smtClean="0">
              <a:solidFill>
                <a:schemeClr val="tx2"/>
              </a:solidFill>
              <a:latin typeface="Arial" charset="0"/>
            </a:endParaRPr>
          </a:p>
          <a:p>
            <a:pPr marL="719138" lvl="2" indent="-342900">
              <a:buFont typeface="Wingdings" charset="2"/>
              <a:buChar char="Ø"/>
            </a:pPr>
            <a:r>
              <a:rPr lang="fr-CA" dirty="0" smtClean="0">
                <a:solidFill>
                  <a:schemeClr val="tx2"/>
                </a:solidFill>
                <a:latin typeface="Arial" charset="0"/>
              </a:rPr>
              <a:t>Afin </a:t>
            </a:r>
            <a:r>
              <a:rPr lang="fr-CA" dirty="0">
                <a:solidFill>
                  <a:schemeClr val="tx2"/>
                </a:solidFill>
                <a:latin typeface="Arial" charset="0"/>
              </a:rPr>
              <a:t>de suivre l’évolution dans le </a:t>
            </a:r>
            <a:r>
              <a:rPr lang="fr-CA" dirty="0" smtClean="0">
                <a:solidFill>
                  <a:schemeClr val="tx2"/>
                </a:solidFill>
                <a:latin typeface="Arial" charset="0"/>
              </a:rPr>
              <a:t>temps </a:t>
            </a:r>
            <a:br>
              <a:rPr lang="fr-CA" dirty="0" smtClean="0">
                <a:solidFill>
                  <a:schemeClr val="tx2"/>
                </a:solidFill>
                <a:latin typeface="Arial" charset="0"/>
              </a:rPr>
            </a:br>
            <a:r>
              <a:rPr lang="fr-CA" dirty="0" smtClean="0">
                <a:solidFill>
                  <a:schemeClr val="tx2"/>
                </a:solidFill>
                <a:latin typeface="Arial" charset="0"/>
              </a:rPr>
              <a:t>et </a:t>
            </a:r>
            <a:r>
              <a:rPr lang="fr-CA" dirty="0">
                <a:solidFill>
                  <a:schemeClr val="tx2"/>
                </a:solidFill>
                <a:latin typeface="Arial" charset="0"/>
              </a:rPr>
              <a:t>l’efficacité du traitement.</a:t>
            </a:r>
          </a:p>
          <a:p>
            <a:pPr>
              <a:lnSpc>
                <a:spcPct val="90000"/>
              </a:lnSpc>
              <a:buFont typeface="Wingdings" charset="0"/>
              <a:buNone/>
            </a:pPr>
            <a:endParaRPr lang="fr-FR" sz="2600" dirty="0">
              <a:latin typeface="Arial" charset="0"/>
            </a:endParaRPr>
          </a:p>
        </p:txBody>
      </p:sp>
      <p:pic>
        <p:nvPicPr>
          <p:cNvPr id="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Grp="1" noChangeArrowheads="1"/>
          </p:cNvSpPr>
          <p:nvPr>
            <p:ph type="title"/>
            <p:custDataLst>
              <p:tags r:id="rId1"/>
            </p:custDataLst>
          </p:nvPr>
        </p:nvSpPr>
        <p:spPr>
          <a:xfrm>
            <a:off x="506038" y="132164"/>
            <a:ext cx="7242788" cy="823913"/>
          </a:xfrm>
        </p:spPr>
        <p:txBody>
          <a:bodyPr anchor="t" anchorCtr="0">
            <a:noAutofit/>
          </a:bodyPr>
          <a:lstStyle/>
          <a:p>
            <a:pPr algn="l" eaLnBrk="1" hangingPunct="1"/>
            <a:r>
              <a:rPr lang="en-US" sz="3600" b="1" dirty="0" smtClean="0">
                <a:solidFill>
                  <a:schemeClr val="tx2"/>
                </a:solidFill>
                <a:latin typeface="Calibri" charset="0"/>
                <a:ea typeface="MS PGothic" charset="0"/>
              </a:rPr>
              <a:t>QUESTIONNAIRE DE LA DOULEUR  </a:t>
            </a:r>
            <a:endParaRPr lang="fr-FR" sz="3600" b="1" dirty="0">
              <a:solidFill>
                <a:schemeClr val="tx2"/>
              </a:solidFill>
              <a:latin typeface="Calibri" charset="0"/>
              <a:ea typeface="MS PGothic" charset="0"/>
            </a:endParaRPr>
          </a:p>
        </p:txBody>
      </p:sp>
      <p:sp>
        <p:nvSpPr>
          <p:cNvPr id="8"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14960256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numéro de diapositive 5"/>
          <p:cNvSpPr>
            <a:spLocks noGrp="1"/>
          </p:cNvSpPr>
          <p:nvPr>
            <p:ph type="sldNum" sz="quarter" idx="12"/>
            <p:custDataLst>
              <p:tags r:id="rId1"/>
            </p:custDataLst>
          </p:nvPr>
        </p:nvSpPr>
        <p:spPr>
          <a:xfrm>
            <a:off x="6553200" y="5794094"/>
            <a:ext cx="1905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62E9B2CA-4C87-6545-8C58-3063192297BC}" type="slidenum">
              <a:rPr lang="fr-FR" sz="1400" u="none">
                <a:solidFill>
                  <a:srgbClr val="8AC6CD"/>
                </a:solidFill>
                <a:latin typeface="Verdana" charset="0"/>
              </a:rPr>
              <a:pPr/>
              <a:t>6</a:t>
            </a:fld>
            <a:endParaRPr lang="fr-FR" sz="1400" u="none">
              <a:solidFill>
                <a:srgbClr val="8AC6CD"/>
              </a:solidFill>
              <a:latin typeface="Verdana" charset="0"/>
            </a:endParaRPr>
          </a:p>
        </p:txBody>
      </p:sp>
      <p:sp>
        <p:nvSpPr>
          <p:cNvPr id="18435" name="Rectangle 5"/>
          <p:cNvSpPr>
            <a:spLocks noChangeArrowheads="1"/>
          </p:cNvSpPr>
          <p:nvPr/>
        </p:nvSpPr>
        <p:spPr bwMode="auto">
          <a:xfrm>
            <a:off x="7380288" y="404813"/>
            <a:ext cx="1512887" cy="287337"/>
          </a:xfrm>
          <a:prstGeom prst="rect">
            <a:avLst/>
          </a:prstGeom>
          <a:solidFill>
            <a:schemeClr val="bg1"/>
          </a:solidFill>
          <a:ln>
            <a:noFill/>
          </a:ln>
          <a:extLst/>
        </p:spPr>
        <p:txBody>
          <a:bodyPr/>
          <a:lstStyle>
            <a:lvl1pPr>
              <a:defRPr sz="2400" u="sng">
                <a:solidFill>
                  <a:schemeClr val="tx1"/>
                </a:solidFill>
                <a:latin typeface="Arial" panose="020B0604020202020204" pitchFamily="34" charset="0"/>
                <a:ea typeface="MS PGothic" panose="020B0600070205080204" pitchFamily="34" charset="-128"/>
              </a:defRPr>
            </a:lvl1pPr>
            <a:lvl2pPr marL="742950" indent="-285750">
              <a:defRPr sz="2400" u="sng">
                <a:solidFill>
                  <a:schemeClr val="tx1"/>
                </a:solidFill>
                <a:latin typeface="Arial" panose="020B0604020202020204" pitchFamily="34" charset="0"/>
                <a:ea typeface="MS PGothic" panose="020B0600070205080204" pitchFamily="34" charset="-128"/>
              </a:defRPr>
            </a:lvl2pPr>
            <a:lvl3pPr marL="1143000" indent="-228600">
              <a:defRPr sz="2400" u="sng">
                <a:solidFill>
                  <a:schemeClr val="tx1"/>
                </a:solidFill>
                <a:latin typeface="Arial" panose="020B0604020202020204" pitchFamily="34" charset="0"/>
                <a:ea typeface="MS PGothic" panose="020B0600070205080204" pitchFamily="34" charset="-128"/>
              </a:defRPr>
            </a:lvl3pPr>
            <a:lvl4pPr marL="1600200" indent="-228600">
              <a:defRPr sz="2400" u="sng">
                <a:solidFill>
                  <a:schemeClr val="tx1"/>
                </a:solidFill>
                <a:latin typeface="Arial" panose="020B0604020202020204" pitchFamily="34" charset="0"/>
                <a:ea typeface="MS PGothic" panose="020B0600070205080204" pitchFamily="34" charset="-128"/>
              </a:defRPr>
            </a:lvl4pPr>
            <a:lvl5pPr marL="2057400" indent="-228600">
              <a:defRPr sz="2400"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u="sng">
                <a:solidFill>
                  <a:schemeClr val="tx1"/>
                </a:solidFill>
                <a:latin typeface="Arial" panose="020B0604020202020204" pitchFamily="34" charset="0"/>
                <a:ea typeface="MS PGothic" panose="020B0600070205080204" pitchFamily="34" charset="-128"/>
              </a:defRPr>
            </a:lvl9pPr>
          </a:lstStyle>
          <a:p>
            <a:pPr>
              <a:defRPr/>
            </a:pPr>
            <a:endParaRPr lang="fr-CA" altLang="fr-FR" smtClean="0">
              <a:solidFill>
                <a:schemeClr val="accent5">
                  <a:lumMod val="75000"/>
                </a:schemeClr>
              </a:solidFill>
              <a:cs typeface="+mn-cs"/>
            </a:endParaRPr>
          </a:p>
        </p:txBody>
      </p:sp>
      <p:sp>
        <p:nvSpPr>
          <p:cNvPr id="20484" name="ZoneTexte 7"/>
          <p:cNvSpPr txBox="1">
            <a:spLocks noChangeArrowheads="1"/>
          </p:cNvSpPr>
          <p:nvPr/>
        </p:nvSpPr>
        <p:spPr bwMode="auto">
          <a:xfrm>
            <a:off x="-28377" y="970142"/>
            <a:ext cx="8636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Symptômes de douleurs </a:t>
            </a:r>
            <a:r>
              <a:rPr lang="fr-FR" b="1" u="none" dirty="0" err="1" smtClean="0">
                <a:solidFill>
                  <a:srgbClr val="2F5597"/>
                </a:solidFill>
                <a:cs typeface="Arial" charset="0"/>
              </a:rPr>
              <a:t>neuropathiques</a:t>
            </a:r>
            <a:endParaRPr lang="fr-FR" b="1" u="none" dirty="0">
              <a:solidFill>
                <a:srgbClr val="2F5597"/>
              </a:solidFill>
              <a:cs typeface="Arial" charset="0"/>
            </a:endParaRPr>
          </a:p>
        </p:txBody>
      </p:sp>
      <p:sp>
        <p:nvSpPr>
          <p:cNvPr id="20485" name="ZoneTexte 8"/>
          <p:cNvSpPr txBox="1">
            <a:spLocks noChangeArrowheads="1"/>
          </p:cNvSpPr>
          <p:nvPr/>
        </p:nvSpPr>
        <p:spPr bwMode="auto">
          <a:xfrm>
            <a:off x="6350" y="1606269"/>
            <a:ext cx="895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a:solidFill>
                  <a:srgbClr val="2F5597"/>
                </a:solidFill>
                <a:cs typeface="Arial" charset="0"/>
              </a:rPr>
              <a:t>EVALUATION </a:t>
            </a:r>
          </a:p>
          <a:p>
            <a:pPr algn="ctr"/>
            <a:r>
              <a:rPr lang="fr-FR" sz="1800" b="1" u="none" dirty="0" smtClean="0">
                <a:solidFill>
                  <a:srgbClr val="2F5597"/>
                </a:solidFill>
                <a:cs typeface="Arial" charset="0"/>
              </a:rPr>
              <a:t>Questionnaire de la douleur St-Antoine </a:t>
            </a:r>
            <a:r>
              <a:rPr lang="fr-FR" sz="1800" b="1" u="none" dirty="0">
                <a:solidFill>
                  <a:srgbClr val="2F5597"/>
                </a:solidFill>
                <a:cs typeface="Arial" charset="0"/>
              </a:rPr>
              <a:t>(QDSA)</a:t>
            </a:r>
          </a:p>
          <a:p>
            <a:pPr algn="ctr"/>
            <a:r>
              <a:rPr lang="fr-FR" sz="1800" b="1" u="none" dirty="0" err="1" smtClean="0">
                <a:solidFill>
                  <a:srgbClr val="C0504D"/>
                </a:solidFill>
                <a:cs typeface="Arial" charset="0"/>
              </a:rPr>
              <a:t>Monofilaments</a:t>
            </a:r>
            <a:r>
              <a:rPr lang="fr-FR" sz="1800" b="1" u="none" dirty="0" smtClean="0">
                <a:solidFill>
                  <a:srgbClr val="C0504D"/>
                </a:solidFill>
                <a:cs typeface="Arial" charset="0"/>
              </a:rPr>
              <a:t> de </a:t>
            </a:r>
            <a:r>
              <a:rPr lang="fr-FR" sz="1800" b="1" u="none" dirty="0" err="1" smtClean="0">
                <a:solidFill>
                  <a:srgbClr val="C0504D"/>
                </a:solidFill>
                <a:cs typeface="Arial" charset="0"/>
              </a:rPr>
              <a:t>Semmes</a:t>
            </a:r>
            <a:r>
              <a:rPr lang="fr-FR" sz="1800" b="1" u="none" dirty="0" smtClean="0">
                <a:solidFill>
                  <a:srgbClr val="C0504D"/>
                </a:solidFill>
                <a:cs typeface="Arial" charset="0"/>
              </a:rPr>
              <a:t> </a:t>
            </a:r>
            <a:r>
              <a:rPr lang="fr-FR" sz="1800" b="1" u="none" dirty="0" err="1" smtClean="0">
                <a:solidFill>
                  <a:srgbClr val="C0504D"/>
                </a:solidFill>
                <a:cs typeface="Arial" charset="0"/>
              </a:rPr>
              <a:t>Weinstein</a:t>
            </a:r>
            <a:r>
              <a:rPr lang="fr-FR" sz="1800" b="1" u="none" dirty="0" smtClean="0">
                <a:solidFill>
                  <a:srgbClr val="C0504D"/>
                </a:solidFill>
                <a:cs typeface="Arial" charset="0"/>
              </a:rPr>
              <a:t> (MSW)</a:t>
            </a:r>
            <a:endParaRPr lang="fr-FR" sz="1800" b="1" u="none" dirty="0">
              <a:solidFill>
                <a:srgbClr val="C0504D"/>
              </a:solidFill>
              <a:cs typeface="Arial" charset="0"/>
            </a:endParaRPr>
          </a:p>
        </p:txBody>
      </p:sp>
      <p:sp>
        <p:nvSpPr>
          <p:cNvPr id="20486" name="ZoneTexte 9"/>
          <p:cNvSpPr txBox="1">
            <a:spLocks noChangeArrowheads="1"/>
          </p:cNvSpPr>
          <p:nvPr/>
        </p:nvSpPr>
        <p:spPr bwMode="auto">
          <a:xfrm>
            <a:off x="777875" y="3585882"/>
            <a:ext cx="291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C0504D"/>
                </a:solidFill>
                <a:cs typeface="Arial" charset="0"/>
              </a:rPr>
              <a:t>ALLODYNIE</a:t>
            </a:r>
            <a:endParaRPr lang="fr-FR" b="1" u="none" dirty="0">
              <a:solidFill>
                <a:srgbClr val="C0504D"/>
              </a:solidFill>
              <a:cs typeface="Arial" charset="0"/>
            </a:endParaRPr>
          </a:p>
        </p:txBody>
      </p:sp>
      <p:sp>
        <p:nvSpPr>
          <p:cNvPr id="20487" name="ZoneTexte 10"/>
          <p:cNvSpPr txBox="1">
            <a:spLocks noChangeArrowheads="1"/>
          </p:cNvSpPr>
          <p:nvPr/>
        </p:nvSpPr>
        <p:spPr bwMode="auto">
          <a:xfrm>
            <a:off x="317500" y="5098769"/>
            <a:ext cx="4183063"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chemeClr val="accent2"/>
                </a:solidFill>
                <a:cs typeface="Arial" charset="0"/>
              </a:rPr>
              <a:t>THÉRAPIE EN PROXIMAL</a:t>
            </a:r>
            <a:endParaRPr lang="fr-FR" b="1" u="none" dirty="0">
              <a:solidFill>
                <a:schemeClr val="accent2"/>
              </a:solidFill>
              <a:cs typeface="Arial" charset="0"/>
            </a:endParaRPr>
          </a:p>
          <a:p>
            <a:pPr algn="ctr"/>
            <a:r>
              <a:rPr lang="fr-FR" b="1" u="none" dirty="0" smtClean="0">
                <a:solidFill>
                  <a:schemeClr val="accent2"/>
                </a:solidFill>
                <a:cs typeface="Arial" charset="0"/>
              </a:rPr>
              <a:t>(Ne pas toucher </a:t>
            </a:r>
            <a:br>
              <a:rPr lang="fr-FR" b="1" u="none" dirty="0" smtClean="0">
                <a:solidFill>
                  <a:schemeClr val="accent2"/>
                </a:solidFill>
                <a:cs typeface="Arial" charset="0"/>
              </a:rPr>
            </a:br>
            <a:r>
              <a:rPr lang="fr-FR" b="1" u="none" dirty="0" smtClean="0">
                <a:solidFill>
                  <a:schemeClr val="accent2"/>
                </a:solidFill>
                <a:cs typeface="Arial" charset="0"/>
              </a:rPr>
              <a:t>la zone </a:t>
            </a:r>
            <a:r>
              <a:rPr lang="fr-FR" b="1" u="none" dirty="0" err="1" smtClean="0">
                <a:solidFill>
                  <a:schemeClr val="accent2"/>
                </a:solidFill>
                <a:cs typeface="Arial" charset="0"/>
              </a:rPr>
              <a:t>allodynique</a:t>
            </a:r>
            <a:r>
              <a:rPr lang="fr-FR" b="1" u="none" dirty="0" smtClean="0">
                <a:solidFill>
                  <a:schemeClr val="accent2"/>
                </a:solidFill>
                <a:cs typeface="Arial" charset="0"/>
              </a:rPr>
              <a:t>)</a:t>
            </a:r>
            <a:endParaRPr lang="fr-FR" b="1" u="none" dirty="0">
              <a:solidFill>
                <a:schemeClr val="accent2"/>
              </a:solidFill>
              <a:cs typeface="Arial" charset="0"/>
            </a:endParaRPr>
          </a:p>
        </p:txBody>
      </p:sp>
      <p:sp>
        <p:nvSpPr>
          <p:cNvPr id="20488" name="ZoneTexte 12"/>
          <p:cNvSpPr txBox="1">
            <a:spLocks noChangeArrowheads="1"/>
          </p:cNvSpPr>
          <p:nvPr/>
        </p:nvSpPr>
        <p:spPr bwMode="auto">
          <a:xfrm>
            <a:off x="4921250" y="3585882"/>
            <a:ext cx="355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HYPOESTHESIE</a:t>
            </a:r>
            <a:endParaRPr lang="fr-FR" b="1" u="none" dirty="0">
              <a:solidFill>
                <a:srgbClr val="2F5597"/>
              </a:solidFill>
              <a:cs typeface="Arial" charset="0"/>
            </a:endParaRPr>
          </a:p>
        </p:txBody>
      </p:sp>
      <p:sp>
        <p:nvSpPr>
          <p:cNvPr id="20489" name="ZoneTexte 13"/>
          <p:cNvSpPr txBox="1">
            <a:spLocks noChangeArrowheads="1"/>
          </p:cNvSpPr>
          <p:nvPr/>
        </p:nvSpPr>
        <p:spPr bwMode="auto">
          <a:xfrm>
            <a:off x="5148263" y="5132107"/>
            <a:ext cx="3556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pPr algn="ctr"/>
            <a:r>
              <a:rPr lang="fr-FR" b="1" u="none" dirty="0" smtClean="0">
                <a:solidFill>
                  <a:srgbClr val="2F5597"/>
                </a:solidFill>
                <a:cs typeface="Arial" charset="0"/>
              </a:rPr>
              <a:t>THÉRAPIE </a:t>
            </a:r>
            <a:r>
              <a:rPr lang="fr-FR" b="1" u="none" dirty="0">
                <a:solidFill>
                  <a:srgbClr val="2F5597"/>
                </a:solidFill>
                <a:cs typeface="Arial" charset="0"/>
              </a:rPr>
              <a:t/>
            </a:r>
            <a:br>
              <a:rPr lang="fr-FR" b="1" u="none" dirty="0">
                <a:solidFill>
                  <a:srgbClr val="2F5597"/>
                </a:solidFill>
                <a:cs typeface="Arial" charset="0"/>
              </a:rPr>
            </a:br>
            <a:r>
              <a:rPr lang="fr-FR" b="1" u="none" dirty="0" smtClean="0">
                <a:solidFill>
                  <a:srgbClr val="2F5597"/>
                </a:solidFill>
                <a:cs typeface="Arial" charset="0"/>
              </a:rPr>
              <a:t>SUR LA ZONE HYPOESTHÉSIQUE</a:t>
            </a:r>
            <a:endParaRPr lang="fr-FR" b="1" u="none" dirty="0">
              <a:solidFill>
                <a:srgbClr val="2F5597"/>
              </a:solidFill>
              <a:cs typeface="Arial" charset="0"/>
            </a:endParaRPr>
          </a:p>
        </p:txBody>
      </p:sp>
      <p:cxnSp>
        <p:nvCxnSpPr>
          <p:cNvPr id="16" name="Connecteur droit avec flèche 15"/>
          <p:cNvCxnSpPr>
            <a:cxnSpLocks noChangeShapeType="1"/>
          </p:cNvCxnSpPr>
          <p:nvPr/>
        </p:nvCxnSpPr>
        <p:spPr bwMode="auto">
          <a:xfrm>
            <a:off x="2413000" y="4090707"/>
            <a:ext cx="0" cy="1019175"/>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Forme libre 17"/>
          <p:cNvSpPr>
            <a:spLocks/>
          </p:cNvSpPr>
          <p:nvPr/>
        </p:nvSpPr>
        <p:spPr bwMode="auto">
          <a:xfrm>
            <a:off x="4356100" y="3874807"/>
            <a:ext cx="1008063" cy="1439862"/>
          </a:xfrm>
          <a:custGeom>
            <a:avLst/>
            <a:gdLst>
              <a:gd name="T0" fmla="*/ 0 w 1286933"/>
              <a:gd name="T1" fmla="*/ 35819 h 3014133"/>
              <a:gd name="T2" fmla="*/ 121253 w 1286933"/>
              <a:gd name="T3" fmla="*/ 35819 h 3014133"/>
              <a:gd name="T4" fmla="*/ 121253 w 1286933"/>
              <a:gd name="T5" fmla="*/ 0 h 3014133"/>
              <a:gd name="T6" fmla="*/ 297267 w 1286933"/>
              <a:gd name="T7" fmla="*/ 0 h 3014133"/>
              <a:gd name="T8" fmla="*/ 297267 w 1286933"/>
              <a:gd name="T9" fmla="*/ 0 h 3014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6933" h="3014133">
                <a:moveTo>
                  <a:pt x="0" y="3014133"/>
                </a:moveTo>
                <a:lnTo>
                  <a:pt x="524933" y="3014133"/>
                </a:lnTo>
                <a:lnTo>
                  <a:pt x="524933" y="0"/>
                </a:lnTo>
                <a:lnTo>
                  <a:pt x="1286933" y="0"/>
                </a:lnTo>
              </a:path>
            </a:pathLst>
          </a:custGeom>
          <a:noFill/>
          <a:ln w="57150" cap="flat" cmpd="sng">
            <a:solidFill>
              <a:schemeClr val="tx1"/>
            </a:solidFill>
            <a:prstDash val="solid"/>
            <a:round/>
            <a:headEnd type="non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defRPr/>
            </a:pPr>
            <a:endParaRPr lang="fr-FR"/>
          </a:p>
        </p:txBody>
      </p:sp>
      <p:cxnSp>
        <p:nvCxnSpPr>
          <p:cNvPr id="19" name="Connecteur droit avec flèche 18"/>
          <p:cNvCxnSpPr>
            <a:cxnSpLocks noChangeShapeType="1"/>
          </p:cNvCxnSpPr>
          <p:nvPr/>
        </p:nvCxnSpPr>
        <p:spPr bwMode="auto">
          <a:xfrm>
            <a:off x="5003800" y="2687357"/>
            <a:ext cx="1800225" cy="863600"/>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493" name="ZoneTexte 19"/>
          <p:cNvSpPr txBox="1">
            <a:spLocks noChangeArrowheads="1"/>
          </p:cNvSpPr>
          <p:nvPr/>
        </p:nvSpPr>
        <p:spPr bwMode="auto">
          <a:xfrm>
            <a:off x="989479" y="2758794"/>
            <a:ext cx="2286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r>
              <a:rPr lang="fr-FR" sz="1600" u="none" dirty="0" smtClean="0"/>
              <a:t>Douleur à MSW 15 </a:t>
            </a:r>
            <a:r>
              <a:rPr lang="fr-FR" sz="1600" u="none" dirty="0"/>
              <a:t>g</a:t>
            </a:r>
          </a:p>
        </p:txBody>
      </p:sp>
      <p:sp>
        <p:nvSpPr>
          <p:cNvPr id="20494" name="ZoneTexte 20"/>
          <p:cNvSpPr txBox="1">
            <a:spLocks noChangeArrowheads="1"/>
          </p:cNvSpPr>
          <p:nvPr/>
        </p:nvSpPr>
        <p:spPr bwMode="auto">
          <a:xfrm>
            <a:off x="5867400" y="2758794"/>
            <a:ext cx="2879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r>
              <a:rPr lang="fr-FR" sz="1600" u="none" dirty="0" smtClean="0">
                <a:solidFill>
                  <a:srgbClr val="000000"/>
                </a:solidFill>
              </a:rPr>
              <a:t>Pas de douleur  à MSW15 </a:t>
            </a:r>
            <a:r>
              <a:rPr lang="fr-FR" sz="1600" u="none" dirty="0">
                <a:solidFill>
                  <a:srgbClr val="000000"/>
                </a:solidFill>
              </a:rPr>
              <a:t>g</a:t>
            </a:r>
          </a:p>
        </p:txBody>
      </p:sp>
      <p:cxnSp>
        <p:nvCxnSpPr>
          <p:cNvPr id="27" name="Connecteur droit avec flèche 26"/>
          <p:cNvCxnSpPr>
            <a:cxnSpLocks noChangeShapeType="1"/>
          </p:cNvCxnSpPr>
          <p:nvPr/>
        </p:nvCxnSpPr>
        <p:spPr bwMode="auto">
          <a:xfrm flipH="1">
            <a:off x="2339975" y="2687357"/>
            <a:ext cx="1800225" cy="863600"/>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Connecteur droit avec flèche 39"/>
          <p:cNvCxnSpPr>
            <a:cxnSpLocks noChangeShapeType="1"/>
          </p:cNvCxnSpPr>
          <p:nvPr/>
        </p:nvCxnSpPr>
        <p:spPr bwMode="auto">
          <a:xfrm>
            <a:off x="6948488" y="4090707"/>
            <a:ext cx="0" cy="1019175"/>
          </a:xfrm>
          <a:prstGeom prst="straightConnector1">
            <a:avLst/>
          </a:prstGeom>
          <a:noFill/>
          <a:ln w="57150">
            <a:solidFill>
              <a:schemeClr val="tx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9"/>
          <p:cNvSpPr>
            <a:spLocks noGrp="1" noChangeArrowheads="1"/>
          </p:cNvSpPr>
          <p:nvPr>
            <p:ph type="title"/>
            <p:custDataLst>
              <p:tags r:id="rId2"/>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MÉTHODE</a:t>
            </a:r>
            <a:endParaRPr lang="fr-FR" sz="3600" b="1" dirty="0">
              <a:solidFill>
                <a:schemeClr val="tx2"/>
              </a:solidFill>
              <a:latin typeface="Calibri" charset="0"/>
              <a:ea typeface="MS PGothic" charset="0"/>
            </a:endParaRPr>
          </a:p>
        </p:txBody>
      </p:sp>
      <p:sp>
        <p:nvSpPr>
          <p:cNvPr id="2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82090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5758206" y="1266881"/>
            <a:ext cx="3251200" cy="5253470"/>
            <a:chOff x="4051719" y="1266881"/>
            <a:chExt cx="3251200" cy="5253470"/>
          </a:xfrm>
        </p:grpSpPr>
        <p:pic>
          <p:nvPicPr>
            <p:cNvPr id="12" name="Picture 8" descr="C2010-11-24000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136386" y="1266881"/>
              <a:ext cx="3166533" cy="525347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0"/>
            <p:cNvSpPr txBox="1">
              <a:spLocks noChangeArrowheads="1"/>
            </p:cNvSpPr>
            <p:nvPr/>
          </p:nvSpPr>
          <p:spPr bwMode="auto">
            <a:xfrm>
              <a:off x="4051719" y="6153638"/>
              <a:ext cx="151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fontAlgn="base" hangingPunct="1">
                <a:spcBef>
                  <a:spcPct val="50000"/>
                </a:spcBef>
                <a:spcAft>
                  <a:spcPct val="0"/>
                </a:spcAft>
              </a:pPr>
              <a:r>
                <a:rPr lang="en-US" dirty="0" smtClean="0">
                  <a:solidFill>
                    <a:srgbClr val="000000"/>
                  </a:solidFill>
                </a:rPr>
                <a:t>2010-11-24</a:t>
              </a:r>
            </a:p>
          </p:txBody>
        </p:sp>
        <p:sp>
          <p:nvSpPr>
            <p:cNvPr id="14" name="Forme libre 13"/>
            <p:cNvSpPr/>
            <p:nvPr/>
          </p:nvSpPr>
          <p:spPr>
            <a:xfrm>
              <a:off x="5331754" y="3943935"/>
              <a:ext cx="1483373" cy="1814899"/>
            </a:xfrm>
            <a:custGeom>
              <a:avLst/>
              <a:gdLst>
                <a:gd name="connsiteX0" fmla="*/ 785832 w 1483373"/>
                <a:gd name="connsiteY0" fmla="*/ 0 h 1814899"/>
                <a:gd name="connsiteX1" fmla="*/ 1243032 w 1483373"/>
                <a:gd name="connsiteY1" fmla="*/ 338666 h 1814899"/>
                <a:gd name="connsiteX2" fmla="*/ 1480098 w 1483373"/>
                <a:gd name="connsiteY2" fmla="*/ 609600 h 1814899"/>
                <a:gd name="connsiteX3" fmla="*/ 1361565 w 1483373"/>
                <a:gd name="connsiteY3" fmla="*/ 1016000 h 1814899"/>
                <a:gd name="connsiteX4" fmla="*/ 1090632 w 1483373"/>
                <a:gd name="connsiteY4" fmla="*/ 1642533 h 1814899"/>
                <a:gd name="connsiteX5" fmla="*/ 616498 w 1483373"/>
                <a:gd name="connsiteY5" fmla="*/ 1811866 h 1814899"/>
                <a:gd name="connsiteX6" fmla="*/ 294765 w 1483373"/>
                <a:gd name="connsiteY6" fmla="*/ 1540933 h 1814899"/>
                <a:gd name="connsiteX7" fmla="*/ 57698 w 1483373"/>
                <a:gd name="connsiteY7" fmla="*/ 1049866 h 1814899"/>
                <a:gd name="connsiteX8" fmla="*/ 23832 w 1483373"/>
                <a:gd name="connsiteY8" fmla="*/ 677333 h 1814899"/>
                <a:gd name="connsiteX9" fmla="*/ 362498 w 1483373"/>
                <a:gd name="connsiteY9" fmla="*/ 237066 h 1814899"/>
                <a:gd name="connsiteX10" fmla="*/ 548765 w 1483373"/>
                <a:gd name="connsiteY10" fmla="*/ 84666 h 1814899"/>
                <a:gd name="connsiteX11" fmla="*/ 836632 w 1483373"/>
                <a:gd name="connsiteY11" fmla="*/ 0 h 18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373" h="1814899">
                  <a:moveTo>
                    <a:pt x="785832" y="0"/>
                  </a:moveTo>
                  <a:cubicBezTo>
                    <a:pt x="956576" y="118533"/>
                    <a:pt x="1127321" y="237066"/>
                    <a:pt x="1243032" y="338666"/>
                  </a:cubicBezTo>
                  <a:cubicBezTo>
                    <a:pt x="1358743" y="440266"/>
                    <a:pt x="1460343" y="496711"/>
                    <a:pt x="1480098" y="609600"/>
                  </a:cubicBezTo>
                  <a:cubicBezTo>
                    <a:pt x="1499853" y="722489"/>
                    <a:pt x="1426476" y="843845"/>
                    <a:pt x="1361565" y="1016000"/>
                  </a:cubicBezTo>
                  <a:cubicBezTo>
                    <a:pt x="1296654" y="1188156"/>
                    <a:pt x="1214810" y="1509889"/>
                    <a:pt x="1090632" y="1642533"/>
                  </a:cubicBezTo>
                  <a:cubicBezTo>
                    <a:pt x="966454" y="1775177"/>
                    <a:pt x="749142" y="1828799"/>
                    <a:pt x="616498" y="1811866"/>
                  </a:cubicBezTo>
                  <a:cubicBezTo>
                    <a:pt x="483854" y="1794933"/>
                    <a:pt x="387898" y="1667933"/>
                    <a:pt x="294765" y="1540933"/>
                  </a:cubicBezTo>
                  <a:cubicBezTo>
                    <a:pt x="201632" y="1413933"/>
                    <a:pt x="102853" y="1193799"/>
                    <a:pt x="57698" y="1049866"/>
                  </a:cubicBezTo>
                  <a:cubicBezTo>
                    <a:pt x="12543" y="905933"/>
                    <a:pt x="-26968" y="812800"/>
                    <a:pt x="23832" y="677333"/>
                  </a:cubicBezTo>
                  <a:cubicBezTo>
                    <a:pt x="74632" y="541866"/>
                    <a:pt x="275009" y="335844"/>
                    <a:pt x="362498" y="237066"/>
                  </a:cubicBezTo>
                  <a:cubicBezTo>
                    <a:pt x="449987" y="138288"/>
                    <a:pt x="469743" y="124177"/>
                    <a:pt x="548765" y="84666"/>
                  </a:cubicBezTo>
                  <a:cubicBezTo>
                    <a:pt x="627787" y="45155"/>
                    <a:pt x="836632" y="0"/>
                    <a:pt x="836632" y="0"/>
                  </a:cubicBezTo>
                </a:path>
              </a:pathLst>
            </a:custGeom>
            <a:ln w="57150" cmpd="sng">
              <a:solidFill>
                <a:srgbClr val="9320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5" name="Forme libre 14"/>
            <p:cNvSpPr/>
            <p:nvPr/>
          </p:nvSpPr>
          <p:spPr>
            <a:xfrm>
              <a:off x="5504743" y="4679595"/>
              <a:ext cx="1056471" cy="422444"/>
            </a:xfrm>
            <a:custGeom>
              <a:avLst/>
              <a:gdLst>
                <a:gd name="connsiteX0" fmla="*/ 37109 w 1056471"/>
                <a:gd name="connsiteY0" fmla="*/ 263406 h 422444"/>
                <a:gd name="connsiteX1" fmla="*/ 37109 w 1056471"/>
                <a:gd name="connsiteY1" fmla="*/ 195673 h 422444"/>
                <a:gd name="connsiteX2" fmla="*/ 358843 w 1056471"/>
                <a:gd name="connsiteY2" fmla="*/ 9406 h 422444"/>
                <a:gd name="connsiteX3" fmla="*/ 765243 w 1056471"/>
                <a:gd name="connsiteY3" fmla="*/ 43273 h 422444"/>
                <a:gd name="connsiteX4" fmla="*/ 1019243 w 1056471"/>
                <a:gd name="connsiteY4" fmla="*/ 178740 h 422444"/>
                <a:gd name="connsiteX5" fmla="*/ 1019243 w 1056471"/>
                <a:gd name="connsiteY5" fmla="*/ 263406 h 422444"/>
                <a:gd name="connsiteX6" fmla="*/ 680576 w 1056471"/>
                <a:gd name="connsiteY6" fmla="*/ 415806 h 422444"/>
                <a:gd name="connsiteX7" fmla="*/ 308043 w 1056471"/>
                <a:gd name="connsiteY7" fmla="*/ 381940 h 422444"/>
                <a:gd name="connsiteX8" fmla="*/ 37109 w 1056471"/>
                <a:gd name="connsiteY8" fmla="*/ 263406 h 42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471" h="422444">
                  <a:moveTo>
                    <a:pt x="37109" y="263406"/>
                  </a:moveTo>
                  <a:cubicBezTo>
                    <a:pt x="-8047" y="232362"/>
                    <a:pt x="-16513" y="238006"/>
                    <a:pt x="37109" y="195673"/>
                  </a:cubicBezTo>
                  <a:cubicBezTo>
                    <a:pt x="90731" y="153340"/>
                    <a:pt x="237487" y="34806"/>
                    <a:pt x="358843" y="9406"/>
                  </a:cubicBezTo>
                  <a:cubicBezTo>
                    <a:pt x="480199" y="-15994"/>
                    <a:pt x="655176" y="15051"/>
                    <a:pt x="765243" y="43273"/>
                  </a:cubicBezTo>
                  <a:cubicBezTo>
                    <a:pt x="875310" y="71495"/>
                    <a:pt x="976910" y="142051"/>
                    <a:pt x="1019243" y="178740"/>
                  </a:cubicBezTo>
                  <a:cubicBezTo>
                    <a:pt x="1061576" y="215429"/>
                    <a:pt x="1075687" y="223895"/>
                    <a:pt x="1019243" y="263406"/>
                  </a:cubicBezTo>
                  <a:cubicBezTo>
                    <a:pt x="962799" y="302917"/>
                    <a:pt x="799109" y="396050"/>
                    <a:pt x="680576" y="415806"/>
                  </a:cubicBezTo>
                  <a:cubicBezTo>
                    <a:pt x="562043" y="435562"/>
                    <a:pt x="415287" y="407340"/>
                    <a:pt x="308043" y="381940"/>
                  </a:cubicBezTo>
                  <a:cubicBezTo>
                    <a:pt x="200799" y="356540"/>
                    <a:pt x="82265" y="294450"/>
                    <a:pt x="37109" y="263406"/>
                  </a:cubicBezTo>
                  <a:close/>
                </a:path>
              </a:pathLst>
            </a:cu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2530"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22532" name="Espace réservé du contenu 3"/>
          <p:cNvSpPr>
            <a:spLocks noGrp="1"/>
          </p:cNvSpPr>
          <p:nvPr>
            <p:ph idx="1"/>
          </p:nvPr>
        </p:nvSpPr>
        <p:spPr>
          <a:xfrm>
            <a:off x="162000" y="1152000"/>
            <a:ext cx="7773988" cy="4691062"/>
          </a:xfrm>
        </p:spPr>
        <p:txBody>
          <a:bodyPr>
            <a:noAutofit/>
          </a:bodyPr>
          <a:lstStyle/>
          <a:p>
            <a:pPr marL="449263" indent="-90488" defTabSz="457200" eaLnBrk="1" hangingPunct="1">
              <a:lnSpc>
                <a:spcPct val="90000"/>
              </a:lnSpc>
              <a:spcBef>
                <a:spcPct val="20000"/>
              </a:spcBef>
              <a:buFont typeface="Wingdings" charset="0"/>
              <a:buNone/>
            </a:pPr>
            <a:r>
              <a:rPr lang="en-CA" b="1" dirty="0" smtClean="0">
                <a:solidFill>
                  <a:srgbClr val="2F5597"/>
                </a:solidFill>
                <a:latin typeface="Calibri" charset="0"/>
                <a:ea typeface="MS PGothic" charset="0"/>
                <a:cs typeface="Arial" charset="0"/>
              </a:rPr>
              <a:t>Evaluation de </a:t>
            </a:r>
            <a:endParaRPr lang="en-CA" b="1" dirty="0">
              <a:solidFill>
                <a:srgbClr val="2F5597"/>
              </a:solidFill>
              <a:latin typeface="Calibri" charset="0"/>
              <a:ea typeface="MS PGothic" charset="0"/>
              <a:cs typeface="Arial" charset="0"/>
            </a:endParaRPr>
          </a:p>
          <a:p>
            <a:pPr marL="449263" indent="-90488" defTabSz="457200" eaLnBrk="1" hangingPunct="1">
              <a:lnSpc>
                <a:spcPct val="90000"/>
              </a:lnSpc>
              <a:spcBef>
                <a:spcPct val="20000"/>
              </a:spcBef>
              <a:buFont typeface="Wingdings" charset="0"/>
              <a:buNone/>
            </a:pPr>
            <a:r>
              <a:rPr lang="en-CA" b="1" dirty="0" err="1" smtClean="0">
                <a:solidFill>
                  <a:srgbClr val="2F5597"/>
                </a:solidFill>
                <a:latin typeface="Calibri" charset="0"/>
                <a:ea typeface="MS PGothic" charset="0"/>
                <a:cs typeface="Arial" charset="0"/>
              </a:rPr>
              <a:t>l’allodynie</a:t>
            </a:r>
            <a:r>
              <a:rPr lang="en-CA" b="1" dirty="0" smtClean="0">
                <a:solidFill>
                  <a:srgbClr val="2F5597"/>
                </a:solidFill>
                <a:latin typeface="Calibri" charset="0"/>
                <a:ea typeface="MS PGothic" charset="0"/>
                <a:cs typeface="Arial" charset="0"/>
              </a:rPr>
              <a:t> </a:t>
            </a:r>
            <a:r>
              <a:rPr lang="en-CA" b="1" dirty="0" err="1" smtClean="0">
                <a:solidFill>
                  <a:srgbClr val="2F5597"/>
                </a:solidFill>
                <a:latin typeface="Calibri" charset="0"/>
                <a:ea typeface="MS PGothic" charset="0"/>
                <a:cs typeface="Arial" charset="0"/>
              </a:rPr>
              <a:t>mécanique</a:t>
            </a:r>
            <a:r>
              <a:rPr lang="en-CA" b="1" dirty="0" smtClean="0">
                <a:solidFill>
                  <a:srgbClr val="2F5597"/>
                </a:solidFill>
                <a:latin typeface="Calibri" charset="0"/>
                <a:ea typeface="MS PGothic" charset="0"/>
                <a:cs typeface="Arial" charset="0"/>
              </a:rPr>
              <a:t>:</a:t>
            </a:r>
            <a:br>
              <a:rPr lang="en-CA" b="1" dirty="0" smtClean="0">
                <a:solidFill>
                  <a:srgbClr val="2F5597"/>
                </a:solidFill>
                <a:latin typeface="Calibri" charset="0"/>
                <a:ea typeface="MS PGothic" charset="0"/>
                <a:cs typeface="Arial" charset="0"/>
              </a:rPr>
            </a:br>
            <a:endParaRPr lang="en-CA" sz="2800" b="1" dirty="0">
              <a:solidFill>
                <a:srgbClr val="2F5597"/>
              </a:solidFill>
              <a:latin typeface="Calibri" charset="0"/>
              <a:ea typeface="MS PGothic" charset="0"/>
              <a:cs typeface="Arial" charset="0"/>
            </a:endParaRPr>
          </a:p>
          <a:p>
            <a:pPr>
              <a:lnSpc>
                <a:spcPct val="110000"/>
              </a:lnSpc>
            </a:pPr>
            <a:r>
              <a:rPr lang="en-CA" b="0" dirty="0" err="1" smtClean="0">
                <a:solidFill>
                  <a:srgbClr val="2F5597"/>
                </a:solidFill>
                <a:latin typeface="Calibri" charset="0"/>
                <a:ea typeface="MS PGothic" charset="0"/>
                <a:cs typeface="Arial" charset="0"/>
              </a:rPr>
              <a:t>Cartographier</a:t>
            </a:r>
            <a:r>
              <a:rPr lang="en-CA" b="0" dirty="0" smtClean="0">
                <a:solidFill>
                  <a:srgbClr val="2F5597"/>
                </a:solidFill>
                <a:latin typeface="Calibri" charset="0"/>
                <a:ea typeface="MS PGothic" charset="0"/>
                <a:cs typeface="Arial" charset="0"/>
              </a:rPr>
              <a:t> la zone </a:t>
            </a:r>
            <a:br>
              <a:rPr lang="en-CA" b="0" dirty="0" smtClean="0">
                <a:solidFill>
                  <a:srgbClr val="2F5597"/>
                </a:solidFill>
                <a:latin typeface="Calibri" charset="0"/>
                <a:ea typeface="MS PGothic" charset="0"/>
                <a:cs typeface="Arial" charset="0"/>
              </a:rPr>
            </a:br>
            <a:r>
              <a:rPr lang="en-CA" b="0" dirty="0" err="1" smtClean="0">
                <a:solidFill>
                  <a:srgbClr val="2F5597"/>
                </a:solidFill>
                <a:latin typeface="Calibri" charset="0"/>
                <a:ea typeface="MS PGothic" charset="0"/>
                <a:cs typeface="Arial" charset="0"/>
              </a:rPr>
              <a:t>allodynique</a:t>
            </a:r>
            <a:r>
              <a:rPr lang="en-CA" b="0" dirty="0" smtClean="0">
                <a:solidFill>
                  <a:srgbClr val="2F5597"/>
                </a:solidFill>
                <a:latin typeface="Calibri" charset="0"/>
                <a:ea typeface="MS PGothic" charset="0"/>
                <a:cs typeface="Arial" charset="0"/>
              </a:rPr>
              <a:t>: ÉVA 3</a:t>
            </a:r>
            <a:r>
              <a:rPr lang="en-CA" b="0" dirty="0">
                <a:solidFill>
                  <a:srgbClr val="2F5597"/>
                </a:solidFill>
                <a:latin typeface="Calibri" charset="0"/>
                <a:ea typeface="MS PGothic" charset="0"/>
                <a:cs typeface="Arial" charset="0"/>
              </a:rPr>
              <a:t>/10 </a:t>
            </a:r>
            <a:r>
              <a:rPr lang="en-CA" b="0" dirty="0" err="1" smtClean="0">
                <a:solidFill>
                  <a:srgbClr val="2F5597"/>
                </a:solidFill>
                <a:latin typeface="Calibri" charset="0"/>
                <a:ea typeface="MS PGothic" charset="0"/>
                <a:cs typeface="Arial" charset="0"/>
              </a:rPr>
              <a:t>ou</a:t>
            </a:r>
            <a:r>
              <a:rPr lang="en-CA" b="0" dirty="0" smtClean="0">
                <a:solidFill>
                  <a:srgbClr val="2F5597"/>
                </a:solidFill>
                <a:latin typeface="Calibri" charset="0"/>
                <a:ea typeface="MS PGothic" charset="0"/>
                <a:cs typeface="Arial" charset="0"/>
              </a:rPr>
              <a:t> </a:t>
            </a:r>
            <a:br>
              <a:rPr lang="en-CA" b="0" dirty="0" smtClean="0">
                <a:solidFill>
                  <a:srgbClr val="2F5597"/>
                </a:solidFill>
                <a:latin typeface="Calibri" charset="0"/>
                <a:ea typeface="MS PGothic" charset="0"/>
                <a:cs typeface="Arial" charset="0"/>
              </a:rPr>
            </a:br>
            <a:r>
              <a:rPr lang="en-CA" b="0" dirty="0" smtClean="0">
                <a:solidFill>
                  <a:srgbClr val="2F5597"/>
                </a:solidFill>
                <a:latin typeface="Calibri" charset="0"/>
                <a:ea typeface="MS PGothic" charset="0"/>
                <a:cs typeface="Arial" charset="0"/>
              </a:rPr>
              <a:t>ÉVA au repos+ </a:t>
            </a:r>
            <a:r>
              <a:rPr lang="en-CA" b="0" dirty="0">
                <a:solidFill>
                  <a:srgbClr val="2F5597"/>
                </a:solidFill>
                <a:latin typeface="Calibri" charset="0"/>
                <a:ea typeface="MS PGothic" charset="0"/>
                <a:cs typeface="Arial" charset="0"/>
              </a:rPr>
              <a:t>1/10 cm </a:t>
            </a:r>
            <a:r>
              <a:rPr lang="en-CA" b="0" dirty="0" smtClean="0">
                <a:solidFill>
                  <a:srgbClr val="2F5597"/>
                </a:solidFill>
                <a:latin typeface="Calibri" charset="0"/>
                <a:ea typeface="MS PGothic" charset="0"/>
                <a:cs typeface="Arial" charset="0"/>
              </a:rPr>
              <a:t/>
            </a:r>
            <a:br>
              <a:rPr lang="en-CA" b="0" dirty="0" smtClean="0">
                <a:solidFill>
                  <a:srgbClr val="2F5597"/>
                </a:solidFill>
                <a:latin typeface="Calibri" charset="0"/>
                <a:ea typeface="MS PGothic" charset="0"/>
                <a:cs typeface="Arial" charset="0"/>
              </a:rPr>
            </a:br>
            <a:r>
              <a:rPr lang="en-CA" b="0" dirty="0" smtClean="0">
                <a:solidFill>
                  <a:srgbClr val="2F5597"/>
                </a:solidFill>
                <a:latin typeface="Calibri" charset="0"/>
                <a:ea typeface="MS PGothic" charset="0"/>
                <a:cs typeface="Arial" charset="0"/>
              </a:rPr>
              <a:t>avec le </a:t>
            </a:r>
            <a:r>
              <a:rPr lang="en-CA" dirty="0" smtClean="0">
                <a:solidFill>
                  <a:srgbClr val="2F5597"/>
                </a:solidFill>
                <a:latin typeface="Calibri" charset="0"/>
                <a:ea typeface="MS PGothic" charset="0"/>
                <a:cs typeface="Arial" charset="0"/>
              </a:rPr>
              <a:t>monofilament </a:t>
            </a:r>
            <a:br>
              <a:rPr lang="en-CA" dirty="0" smtClean="0">
                <a:solidFill>
                  <a:srgbClr val="2F5597"/>
                </a:solidFill>
                <a:latin typeface="Calibri" charset="0"/>
                <a:ea typeface="MS PGothic" charset="0"/>
                <a:cs typeface="Arial" charset="0"/>
              </a:rPr>
            </a:br>
            <a:r>
              <a:rPr lang="en-CA" dirty="0" smtClean="0">
                <a:solidFill>
                  <a:srgbClr val="2F5597"/>
                </a:solidFill>
                <a:latin typeface="Calibri" charset="0"/>
                <a:ea typeface="MS PGothic" charset="0"/>
                <a:cs typeface="Arial" charset="0"/>
              </a:rPr>
              <a:t>Semmes </a:t>
            </a:r>
            <a:r>
              <a:rPr lang="en-CA" dirty="0">
                <a:solidFill>
                  <a:srgbClr val="2F5597"/>
                </a:solidFill>
                <a:latin typeface="Calibri" charset="0"/>
                <a:ea typeface="MS PGothic" charset="0"/>
                <a:cs typeface="Arial" charset="0"/>
              </a:rPr>
              <a:t>Weinstein </a:t>
            </a:r>
            <a:r>
              <a:rPr lang="en-CA" dirty="0" smtClean="0">
                <a:solidFill>
                  <a:srgbClr val="2F5597"/>
                </a:solidFill>
                <a:latin typeface="Calibri" charset="0"/>
                <a:ea typeface="MS PGothic" charset="0"/>
                <a:cs typeface="Arial" charset="0"/>
              </a:rPr>
              <a:t>15g.</a:t>
            </a:r>
          </a:p>
          <a:p>
            <a:pPr marL="0" indent="0" defTabSz="457200" eaLnBrk="1" hangingPunct="1">
              <a:lnSpc>
                <a:spcPct val="110000"/>
              </a:lnSpc>
              <a:spcBef>
                <a:spcPct val="20000"/>
              </a:spcBef>
              <a:buNone/>
            </a:pPr>
            <a:r>
              <a:rPr lang="en-CA" dirty="0">
                <a:solidFill>
                  <a:srgbClr val="2F5597"/>
                </a:solidFill>
                <a:latin typeface="Calibri" charset="0"/>
                <a:ea typeface="MS PGothic" charset="0"/>
                <a:cs typeface="Arial" charset="0"/>
              </a:rPr>
              <a:t/>
            </a:r>
            <a:br>
              <a:rPr lang="en-CA" dirty="0">
                <a:solidFill>
                  <a:srgbClr val="2F5597"/>
                </a:solidFill>
                <a:latin typeface="Calibri" charset="0"/>
                <a:ea typeface="MS PGothic" charset="0"/>
                <a:cs typeface="Arial" charset="0"/>
              </a:rPr>
            </a:br>
            <a:endParaRPr lang="en-CA" dirty="0">
              <a:solidFill>
                <a:srgbClr val="2F5597"/>
              </a:solidFill>
              <a:latin typeface="Calibri" charset="0"/>
              <a:ea typeface="MS PGothic" charset="0"/>
              <a:cs typeface="Arial" charset="0"/>
            </a:endParaRPr>
          </a:p>
          <a:p>
            <a:pPr marL="0" indent="0" defTabSz="457200" eaLnBrk="1" hangingPunct="1">
              <a:lnSpc>
                <a:spcPct val="90000"/>
              </a:lnSpc>
              <a:spcBef>
                <a:spcPts val="1000"/>
              </a:spcBef>
              <a:buFont typeface="Wingdings" charset="0"/>
              <a:buNone/>
            </a:pPr>
            <a:endParaRPr lang="fr-CA" sz="2400" b="0" dirty="0">
              <a:solidFill>
                <a:srgbClr val="898989"/>
              </a:solidFill>
              <a:latin typeface="Calibri" charset="0"/>
              <a:ea typeface="MS PGothic" charset="0"/>
            </a:endParaRPr>
          </a:p>
          <a:p>
            <a:pPr marL="0" indent="0" defTabSz="457200"/>
            <a:endParaRPr lang="fr-CA" dirty="0">
              <a:latin typeface="Verdana" charset="0"/>
              <a:ea typeface="MS PGothic" charset="0"/>
            </a:endParaRPr>
          </a:p>
        </p:txBody>
      </p:sp>
      <p:pic>
        <p:nvPicPr>
          <p:cNvPr id="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Grp="1" noChangeArrowheads="1"/>
          </p:cNvSpPr>
          <p:nvPr>
            <p:ph type="title"/>
            <p:custDataLst>
              <p:tags r:id="rId1"/>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MÉTHODE</a:t>
            </a:r>
            <a:endParaRPr lang="fr-FR" sz="3600" b="1" dirty="0">
              <a:solidFill>
                <a:schemeClr val="tx2"/>
              </a:solidFill>
              <a:latin typeface="Calibri" charset="0"/>
              <a:ea typeface="MS PGothic" charset="0"/>
            </a:endParaRPr>
          </a:p>
        </p:txBody>
      </p:sp>
      <p:sp>
        <p:nvSpPr>
          <p:cNvPr id="10"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56891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Espace réservé du contenu 3"/>
          <p:cNvSpPr>
            <a:spLocks noGrp="1"/>
          </p:cNvSpPr>
          <p:nvPr>
            <p:ph idx="1"/>
          </p:nvPr>
        </p:nvSpPr>
        <p:spPr>
          <a:xfrm>
            <a:off x="162000" y="1152000"/>
            <a:ext cx="8833514" cy="4691062"/>
          </a:xfrm>
        </p:spPr>
        <p:txBody>
          <a:bodyPr>
            <a:noAutofit/>
          </a:bodyPr>
          <a:lstStyle/>
          <a:p>
            <a:r>
              <a:rPr lang="en-CA" dirty="0" err="1">
                <a:solidFill>
                  <a:srgbClr val="2F5597"/>
                </a:solidFill>
                <a:latin typeface="Calibri" charset="0"/>
                <a:ea typeface="MS PGothic" charset="0"/>
                <a:cs typeface="Arial" charset="0"/>
              </a:rPr>
              <a:t>É</a:t>
            </a:r>
            <a:r>
              <a:rPr lang="en-CA" b="0" dirty="0" err="1" smtClean="0">
                <a:solidFill>
                  <a:srgbClr val="2F5597"/>
                </a:solidFill>
                <a:latin typeface="Calibri" charset="0"/>
                <a:ea typeface="MS PGothic" charset="0"/>
                <a:cs typeface="Arial" charset="0"/>
              </a:rPr>
              <a:t>valuer</a:t>
            </a:r>
            <a:r>
              <a:rPr lang="en-CA" b="0" dirty="0" smtClean="0">
                <a:solidFill>
                  <a:srgbClr val="2F5597"/>
                </a:solidFill>
                <a:latin typeface="Calibri" charset="0"/>
                <a:ea typeface="MS PGothic" charset="0"/>
                <a:cs typeface="Arial" charset="0"/>
              </a:rPr>
              <a:t> la </a:t>
            </a:r>
            <a:r>
              <a:rPr lang="en-CA" b="0" dirty="0" err="1" smtClean="0">
                <a:solidFill>
                  <a:srgbClr val="2F5597"/>
                </a:solidFill>
                <a:latin typeface="Calibri" charset="0"/>
                <a:ea typeface="MS PGothic" charset="0"/>
                <a:cs typeface="Arial" charset="0"/>
              </a:rPr>
              <a:t>sévérité</a:t>
            </a:r>
            <a:r>
              <a:rPr lang="en-CA" dirty="0">
                <a:solidFill>
                  <a:srgbClr val="2F5597"/>
                </a:solidFill>
                <a:latin typeface="Calibri" charset="0"/>
                <a:ea typeface="MS PGothic" charset="0"/>
                <a:cs typeface="Arial" charset="0"/>
              </a:rPr>
              <a:t> </a:t>
            </a:r>
            <a:r>
              <a:rPr lang="en-CA" dirty="0" smtClean="0">
                <a:solidFill>
                  <a:srgbClr val="2F5597"/>
                </a:solidFill>
                <a:latin typeface="Calibri" charset="0"/>
                <a:ea typeface="MS PGothic" charset="0"/>
                <a:cs typeface="Arial" charset="0"/>
              </a:rPr>
              <a:t>avec</a:t>
            </a:r>
            <a:r>
              <a:rPr lang="en-CA" b="0" dirty="0" smtClean="0">
                <a:solidFill>
                  <a:srgbClr val="2F5597"/>
                </a:solidFill>
                <a:latin typeface="Calibri" charset="0"/>
                <a:ea typeface="MS PGothic" charset="0"/>
                <a:cs typeface="Arial" charset="0"/>
              </a:rPr>
              <a:t> </a:t>
            </a:r>
            <a:r>
              <a:rPr lang="en-CA" b="0" dirty="0" err="1" smtClean="0">
                <a:solidFill>
                  <a:srgbClr val="2F5597"/>
                </a:solidFill>
                <a:latin typeface="Calibri" charset="0"/>
                <a:ea typeface="MS PGothic" charset="0"/>
                <a:cs typeface="Arial" charset="0"/>
              </a:rPr>
              <a:t>sept</a:t>
            </a:r>
            <a:r>
              <a:rPr lang="en-CA" b="0" dirty="0" smtClean="0">
                <a:solidFill>
                  <a:srgbClr val="2F5597"/>
                </a:solidFill>
                <a:latin typeface="Calibri" charset="0"/>
                <a:ea typeface="MS PGothic" charset="0"/>
                <a:cs typeface="Arial" charset="0"/>
              </a:rPr>
              <a:t> </a:t>
            </a:r>
            <a:r>
              <a:rPr lang="en-CA" dirty="0" smtClean="0">
                <a:solidFill>
                  <a:srgbClr val="2F5597"/>
                </a:solidFill>
                <a:latin typeface="Calibri" charset="0"/>
                <a:ea typeface="MS PGothic" charset="0"/>
                <a:cs typeface="Arial" charset="0"/>
              </a:rPr>
              <a:t>monofilaments </a:t>
            </a:r>
            <a:r>
              <a:rPr lang="en-CA" dirty="0" err="1" smtClean="0">
                <a:solidFill>
                  <a:srgbClr val="2F5597"/>
                </a:solidFill>
                <a:latin typeface="Calibri" charset="0"/>
                <a:ea typeface="MS PGothic" charset="0"/>
                <a:cs typeface="Arial" charset="0"/>
              </a:rPr>
              <a:t>prédéterminés</a:t>
            </a:r>
            <a:r>
              <a:rPr lang="en-CA" dirty="0" smtClean="0">
                <a:solidFill>
                  <a:srgbClr val="2F5597"/>
                </a:solidFill>
                <a:latin typeface="Calibri" charset="0"/>
                <a:ea typeface="MS PGothic" charset="0"/>
                <a:cs typeface="Arial" charset="0"/>
              </a:rPr>
              <a:t>: </a:t>
            </a:r>
            <a:r>
              <a:rPr lang="en-CA" b="1" dirty="0" smtClean="0">
                <a:solidFill>
                  <a:srgbClr val="2F5597"/>
                </a:solidFill>
                <a:latin typeface="Calibri" charset="0"/>
                <a:ea typeface="MS PGothic" charset="0"/>
                <a:cs typeface="Arial" charset="0"/>
              </a:rPr>
              <a:t>arc-en-</a:t>
            </a:r>
            <a:r>
              <a:rPr lang="en-CA" b="1" dirty="0" err="1" smtClean="0">
                <a:solidFill>
                  <a:srgbClr val="2F5597"/>
                </a:solidFill>
                <a:latin typeface="Calibri" charset="0"/>
                <a:ea typeface="MS PGothic" charset="0"/>
                <a:cs typeface="Arial" charset="0"/>
              </a:rPr>
              <a:t>ciel</a:t>
            </a:r>
            <a:r>
              <a:rPr lang="en-CA" b="1" dirty="0" smtClean="0">
                <a:solidFill>
                  <a:srgbClr val="2F5597"/>
                </a:solidFill>
                <a:latin typeface="Calibri" charset="0"/>
                <a:ea typeface="MS PGothic" charset="0"/>
                <a:cs typeface="Arial" charset="0"/>
              </a:rPr>
              <a:t> de la </a:t>
            </a:r>
            <a:r>
              <a:rPr lang="en-CA" b="1" dirty="0" err="1" smtClean="0">
                <a:solidFill>
                  <a:srgbClr val="2F5597"/>
                </a:solidFill>
                <a:latin typeface="Calibri" charset="0"/>
                <a:ea typeface="MS PGothic" charset="0"/>
                <a:cs typeface="Arial" charset="0"/>
              </a:rPr>
              <a:t>douleur</a:t>
            </a:r>
            <a:endParaRPr lang="fr-CA" b="1" dirty="0">
              <a:solidFill>
                <a:srgbClr val="898989"/>
              </a:solidFill>
              <a:latin typeface="Calibri" charset="0"/>
              <a:ea typeface="MS PGothic" charset="0"/>
            </a:endParaRPr>
          </a:p>
          <a:p>
            <a:pPr marL="0" indent="0" defTabSz="457200"/>
            <a:endParaRPr lang="fr-CA" dirty="0">
              <a:latin typeface="Verdana" charset="0"/>
              <a:ea typeface="MS PGothic" charset="0"/>
            </a:endParaRPr>
          </a:p>
        </p:txBody>
      </p:sp>
      <p:pic>
        <p:nvPicPr>
          <p:cNvPr id="22533" name="Espace réservé du contenu 10"/>
          <p:cNvPicPr>
            <a:picLocks noChangeAspect="1"/>
          </p:cNvPicPr>
          <p:nvPr/>
        </p:nvPicPr>
        <p:blipFill rotWithShape="1">
          <a:blip r:embed="rId5">
            <a:clrChange>
              <a:clrFrom>
                <a:srgbClr val="FFFEFC"/>
              </a:clrFrom>
              <a:clrTo>
                <a:srgbClr val="FFFEFC">
                  <a:alpha val="0"/>
                </a:srgbClr>
              </a:clrTo>
            </a:clrChange>
            <a:extLst>
              <a:ext uri="{28A0092B-C50C-407E-A947-70E740481C1C}">
                <a14:useLocalDpi xmlns:a14="http://schemas.microsoft.com/office/drawing/2010/main" val="0"/>
              </a:ext>
            </a:extLst>
          </a:blip>
          <a:srcRect l="11940" t="8450" r="16284" b="20216"/>
          <a:stretch/>
        </p:blipFill>
        <p:spPr bwMode="auto">
          <a:xfrm>
            <a:off x="83545" y="2186318"/>
            <a:ext cx="7193965" cy="407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29" name="Espace réservé du numéro de diapositive 5"/>
          <p:cNvSpPr>
            <a:spLocks noGrp="1"/>
          </p:cNvSpPr>
          <p:nvPr>
            <p:ph type="sldNum" sz="quarter" idx="12"/>
            <p:custDataLst>
              <p:tags r:id="rId1"/>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C43E4BC4-4976-2242-91C5-6F971567F2BE}" type="slidenum">
              <a:rPr lang="fr-FR" sz="1400" u="none">
                <a:latin typeface="Verdana" charset="0"/>
              </a:rPr>
              <a:pPr/>
              <a:t>8</a:t>
            </a:fld>
            <a:endParaRPr lang="fr-FR" sz="1400" u="none" dirty="0">
              <a:latin typeface="Verdana" charset="0"/>
            </a:endParaRPr>
          </a:p>
        </p:txBody>
      </p:sp>
      <p:sp>
        <p:nvSpPr>
          <p:cNvPr id="22530"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pic>
        <p:nvPicPr>
          <p:cNvPr id="10"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Grp="1" noChangeArrowheads="1"/>
          </p:cNvSpPr>
          <p:nvPr>
            <p:ph type="title"/>
            <p:custDataLst>
              <p:tags r:id="rId2"/>
            </p:custDataLst>
          </p:nvPr>
        </p:nvSpPr>
        <p:spPr>
          <a:xfrm>
            <a:off x="506038" y="132164"/>
            <a:ext cx="5973762" cy="823913"/>
          </a:xfrm>
        </p:spPr>
        <p:txBody>
          <a:bodyPr anchor="t" anchorCtr="0">
            <a:normAutofit/>
          </a:bodyPr>
          <a:lstStyle/>
          <a:p>
            <a:pPr algn="l" eaLnBrk="1" hangingPunct="1"/>
            <a:r>
              <a:rPr lang="en-US" sz="3600" b="1" dirty="0" smtClean="0">
                <a:solidFill>
                  <a:schemeClr val="tx2"/>
                </a:solidFill>
                <a:latin typeface="Calibri" charset="0"/>
                <a:ea typeface="MS PGothic" charset="0"/>
              </a:rPr>
              <a:t>MÉTHODE</a:t>
            </a:r>
            <a:endParaRPr lang="fr-FR" sz="3600" b="1" dirty="0">
              <a:solidFill>
                <a:schemeClr val="tx2"/>
              </a:solidFill>
              <a:latin typeface="Calibri" charset="0"/>
              <a:ea typeface="MS PGothic" charset="0"/>
            </a:endParaRPr>
          </a:p>
        </p:txBody>
      </p:sp>
      <p:sp>
        <p:nvSpPr>
          <p:cNvPr id="12"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
        <p:nvSpPr>
          <p:cNvPr id="14" name="ZoneTexte 13"/>
          <p:cNvSpPr txBox="1"/>
          <p:nvPr/>
        </p:nvSpPr>
        <p:spPr>
          <a:xfrm>
            <a:off x="6088736" y="5581452"/>
            <a:ext cx="3023741" cy="523220"/>
          </a:xfrm>
          <a:prstGeom prst="rect">
            <a:avLst/>
          </a:prstGeom>
          <a:noFill/>
        </p:spPr>
        <p:txBody>
          <a:bodyPr wrap="square" rtlCol="0">
            <a:spAutoFit/>
          </a:bodyPr>
          <a:lstStyle/>
          <a:p>
            <a:r>
              <a:rPr lang="fr-FR" sz="1400" dirty="0" smtClean="0"/>
              <a:t>Tiré de </a:t>
            </a:r>
            <a:r>
              <a:rPr lang="fr-FR" sz="1400" dirty="0" err="1" smtClean="0"/>
              <a:t>Spicher</a:t>
            </a:r>
            <a:r>
              <a:rPr lang="fr-FR" sz="1400" dirty="0" smtClean="0"/>
              <a:t> et Quintal (2013, p.179)</a:t>
            </a:r>
            <a:br>
              <a:rPr lang="fr-FR" sz="1400" dirty="0" smtClean="0"/>
            </a:br>
            <a:r>
              <a:rPr lang="fr-FR" sz="1400" dirty="0" smtClean="0"/>
              <a:t> avec la permission des auteurs.</a:t>
            </a:r>
            <a:endParaRPr lang="fr-FR" sz="1400" dirty="0"/>
          </a:p>
        </p:txBody>
      </p:sp>
    </p:spTree>
    <p:extLst>
      <p:ext uri="{BB962C8B-B14F-4D97-AF65-F5344CB8AC3E}">
        <p14:creationId xmlns:p14="http://schemas.microsoft.com/office/powerpoint/2010/main" val="4020299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u numéro de diapositive 5"/>
          <p:cNvSpPr>
            <a:spLocks noGrp="1"/>
          </p:cNvSpPr>
          <p:nvPr>
            <p:ph type="sldNum" sz="quarter" idx="12"/>
            <p:custDataLst>
              <p:tags r:id="rId1"/>
            </p:custDataLst>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u="sng">
                <a:solidFill>
                  <a:schemeClr val="tx1"/>
                </a:solidFill>
                <a:latin typeface="Arial" charset="0"/>
                <a:ea typeface="MS PGothic" charset="0"/>
                <a:cs typeface="MS PGothic" charset="0"/>
              </a:defRPr>
            </a:lvl1pPr>
            <a:lvl2pPr marL="742950" indent="-285750">
              <a:defRPr sz="2400" u="sng">
                <a:solidFill>
                  <a:schemeClr val="tx1"/>
                </a:solidFill>
                <a:latin typeface="Arial" charset="0"/>
                <a:ea typeface="MS PGothic" charset="0"/>
                <a:cs typeface="MS PGothic" charset="0"/>
              </a:defRPr>
            </a:lvl2pPr>
            <a:lvl3pPr marL="1143000" indent="-228600">
              <a:defRPr sz="2400" u="sng">
                <a:solidFill>
                  <a:schemeClr val="tx1"/>
                </a:solidFill>
                <a:latin typeface="Arial" charset="0"/>
                <a:ea typeface="MS PGothic" charset="0"/>
                <a:cs typeface="MS PGothic" charset="0"/>
              </a:defRPr>
            </a:lvl3pPr>
            <a:lvl4pPr marL="1600200" indent="-228600">
              <a:defRPr sz="2400" u="sng">
                <a:solidFill>
                  <a:schemeClr val="tx1"/>
                </a:solidFill>
                <a:latin typeface="Arial" charset="0"/>
                <a:ea typeface="MS PGothic" charset="0"/>
                <a:cs typeface="MS PGothic" charset="0"/>
              </a:defRPr>
            </a:lvl4pPr>
            <a:lvl5pPr marL="2057400" indent="-228600">
              <a:defRPr sz="2400" u="sng">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u="sng">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u="sng">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u="sng">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u="sng">
                <a:solidFill>
                  <a:schemeClr val="tx1"/>
                </a:solidFill>
                <a:latin typeface="Arial" charset="0"/>
                <a:ea typeface="MS PGothic" charset="0"/>
                <a:cs typeface="MS PGothic" charset="0"/>
              </a:defRPr>
            </a:lvl9pPr>
          </a:lstStyle>
          <a:p>
            <a:fld id="{3A7A073F-143D-634C-8EFC-C169C4E21F3C}" type="slidenum">
              <a:rPr lang="fr-FR" sz="1400" u="none">
                <a:latin typeface="Verdana" charset="0"/>
              </a:rPr>
              <a:pPr/>
              <a:t>9</a:t>
            </a:fld>
            <a:endParaRPr lang="fr-FR" sz="1400" u="none" dirty="0">
              <a:latin typeface="Verdana" charset="0"/>
            </a:endParaRPr>
          </a:p>
        </p:txBody>
      </p:sp>
      <p:sp>
        <p:nvSpPr>
          <p:cNvPr id="24578" name="Rectangle 5"/>
          <p:cNvSpPr>
            <a:spLocks noChangeArrowheads="1"/>
          </p:cNvSpPr>
          <p:nvPr/>
        </p:nvSpPr>
        <p:spPr bwMode="auto">
          <a:xfrm>
            <a:off x="7380288" y="404813"/>
            <a:ext cx="1512887" cy="28733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CA"/>
          </a:p>
        </p:txBody>
      </p:sp>
      <p:sp>
        <p:nvSpPr>
          <p:cNvPr id="24580" name="Espace réservé du contenu 3"/>
          <p:cNvSpPr>
            <a:spLocks noGrp="1"/>
          </p:cNvSpPr>
          <p:nvPr>
            <p:ph idx="1"/>
          </p:nvPr>
        </p:nvSpPr>
        <p:spPr>
          <a:xfrm>
            <a:off x="161999" y="1385968"/>
            <a:ext cx="8982001" cy="4970382"/>
          </a:xfrm>
        </p:spPr>
        <p:txBody>
          <a:bodyPr>
            <a:noAutofit/>
          </a:bodyPr>
          <a:lstStyle/>
          <a:p>
            <a:r>
              <a:rPr lang="en-CA" sz="3000" b="0" dirty="0" err="1" smtClean="0">
                <a:solidFill>
                  <a:srgbClr val="2F5597"/>
                </a:solidFill>
                <a:latin typeface="Calibri" charset="0"/>
                <a:ea typeface="MS PGothic" charset="0"/>
                <a:cs typeface="Arial" charset="0"/>
              </a:rPr>
              <a:t>Déterminer</a:t>
            </a:r>
            <a:r>
              <a:rPr lang="en-CA" sz="3000" b="0" dirty="0" smtClean="0">
                <a:solidFill>
                  <a:srgbClr val="2F5597"/>
                </a:solidFill>
                <a:latin typeface="Calibri" charset="0"/>
                <a:ea typeface="MS PGothic" charset="0"/>
                <a:cs typeface="Arial" charset="0"/>
              </a:rPr>
              <a:t> la </a:t>
            </a:r>
            <a:r>
              <a:rPr lang="en-CA" sz="3000" b="0" dirty="0" err="1" smtClean="0">
                <a:solidFill>
                  <a:srgbClr val="2F5597"/>
                </a:solidFill>
                <a:latin typeface="Calibri" charset="0"/>
                <a:ea typeface="MS PGothic" charset="0"/>
                <a:cs typeface="Arial" charset="0"/>
              </a:rPr>
              <a:t>branche</a:t>
            </a:r>
            <a:r>
              <a:rPr lang="en-CA" sz="3000" b="0" dirty="0" smtClean="0">
                <a:solidFill>
                  <a:srgbClr val="2F5597"/>
                </a:solidFill>
                <a:latin typeface="Calibri" charset="0"/>
                <a:ea typeface="MS PGothic" charset="0"/>
                <a:cs typeface="Arial" charset="0"/>
              </a:rPr>
              <a:t> du </a:t>
            </a:r>
            <a:r>
              <a:rPr lang="en-CA" sz="3000" b="0" dirty="0" err="1" smtClean="0">
                <a:solidFill>
                  <a:srgbClr val="2F5597"/>
                </a:solidFill>
                <a:latin typeface="Calibri" charset="0"/>
                <a:ea typeface="MS PGothic" charset="0"/>
                <a:cs typeface="Arial" charset="0"/>
              </a:rPr>
              <a:t>nerf</a:t>
            </a:r>
            <a:r>
              <a:rPr lang="en-CA" sz="3000" b="0" dirty="0" smtClean="0">
                <a:solidFill>
                  <a:srgbClr val="2F5597"/>
                </a:solidFill>
                <a:latin typeface="Calibri" charset="0"/>
                <a:ea typeface="MS PGothic" charset="0"/>
                <a:cs typeface="Arial" charset="0"/>
              </a:rPr>
              <a:t> </a:t>
            </a:r>
            <a:r>
              <a:rPr lang="en-CA" sz="3000" b="0" dirty="0" err="1" smtClean="0">
                <a:solidFill>
                  <a:srgbClr val="2F5597"/>
                </a:solidFill>
                <a:latin typeface="Calibri" charset="0"/>
                <a:ea typeface="MS PGothic" charset="0"/>
                <a:cs typeface="Arial" charset="0"/>
              </a:rPr>
              <a:t>cutané</a:t>
            </a:r>
            <a:r>
              <a:rPr lang="en-CA" sz="3000" b="0" dirty="0" smtClean="0">
                <a:solidFill>
                  <a:srgbClr val="2F5597"/>
                </a:solidFill>
                <a:latin typeface="Calibri" charset="0"/>
                <a:ea typeface="MS PGothic" charset="0"/>
                <a:cs typeface="Arial" charset="0"/>
              </a:rPr>
              <a:t> </a:t>
            </a:r>
            <a:br>
              <a:rPr lang="en-CA" sz="3000" b="0" dirty="0" smtClean="0">
                <a:solidFill>
                  <a:srgbClr val="2F5597"/>
                </a:solidFill>
                <a:latin typeface="Calibri" charset="0"/>
                <a:ea typeface="MS PGothic" charset="0"/>
                <a:cs typeface="Arial" charset="0"/>
              </a:rPr>
            </a:br>
            <a:r>
              <a:rPr lang="en-CA" sz="3000" b="0" dirty="0" smtClean="0">
                <a:solidFill>
                  <a:srgbClr val="2F5597"/>
                </a:solidFill>
                <a:latin typeface="Calibri" charset="0"/>
                <a:ea typeface="MS PGothic" charset="0"/>
                <a:cs typeface="Arial" charset="0"/>
              </a:rPr>
              <a:t>qui correspond </a:t>
            </a:r>
            <a:r>
              <a:rPr lang="en-CA" sz="3000" b="0" dirty="0" err="1" smtClean="0">
                <a:solidFill>
                  <a:srgbClr val="2F5597"/>
                </a:solidFill>
                <a:latin typeface="Calibri" charset="0"/>
                <a:ea typeface="MS PGothic" charset="0"/>
                <a:cs typeface="Arial" charset="0"/>
              </a:rPr>
              <a:t>à</a:t>
            </a:r>
            <a:r>
              <a:rPr lang="en-CA" sz="3000" b="0" dirty="0" smtClean="0">
                <a:solidFill>
                  <a:srgbClr val="2F5597"/>
                </a:solidFill>
                <a:latin typeface="Calibri" charset="0"/>
                <a:ea typeface="MS PGothic" charset="0"/>
                <a:cs typeface="Arial" charset="0"/>
              </a:rPr>
              <a:t> la zone </a:t>
            </a:r>
            <a:r>
              <a:rPr lang="en-CA" sz="3000" b="0" dirty="0" err="1" smtClean="0">
                <a:solidFill>
                  <a:srgbClr val="2F5597"/>
                </a:solidFill>
                <a:latin typeface="Calibri" charset="0"/>
                <a:ea typeface="MS PGothic" charset="0"/>
                <a:cs typeface="Arial" charset="0"/>
              </a:rPr>
              <a:t>allodynique</a:t>
            </a:r>
            <a:r>
              <a:rPr lang="en-CA" sz="3000" b="0" dirty="0" smtClean="0">
                <a:solidFill>
                  <a:srgbClr val="2F5597"/>
                </a:solidFill>
                <a:latin typeface="Calibri" charset="0"/>
                <a:ea typeface="MS PGothic" charset="0"/>
                <a:cs typeface="Arial" charset="0"/>
              </a:rPr>
              <a:t>. </a:t>
            </a:r>
            <a:r>
              <a:rPr lang="en-CA" sz="3000" dirty="0" smtClean="0">
                <a:latin typeface="Verdana" charset="0"/>
                <a:ea typeface="MS PGothic" charset="0"/>
              </a:rPr>
              <a:t>(</a:t>
            </a:r>
            <a:r>
              <a:rPr lang="en-CA" sz="3000" dirty="0">
                <a:latin typeface="Verdana" charset="0"/>
                <a:ea typeface="MS PGothic" charset="0"/>
              </a:rPr>
              <a:t>A</a:t>
            </a:r>
            <a:r>
              <a:rPr lang="en-CA" sz="3000" dirty="0" smtClean="0">
                <a:latin typeface="Verdana" charset="0"/>
                <a:ea typeface="MS PGothic" charset="0"/>
              </a:rPr>
              <a:t>)</a:t>
            </a:r>
            <a:r>
              <a:rPr lang="en-CA" sz="1000" dirty="0" smtClean="0">
                <a:latin typeface="Verdana" charset="0"/>
                <a:ea typeface="MS PGothic" charset="0"/>
              </a:rPr>
              <a:t/>
            </a:r>
            <a:br>
              <a:rPr lang="en-CA" sz="1000" dirty="0" smtClean="0">
                <a:latin typeface="Verdana" charset="0"/>
                <a:ea typeface="MS PGothic" charset="0"/>
              </a:rPr>
            </a:br>
            <a:endParaRPr lang="en-CA" sz="1000" dirty="0">
              <a:latin typeface="Verdana" charset="0"/>
              <a:ea typeface="MS PGothic" charset="0"/>
            </a:endParaRPr>
          </a:p>
          <a:p>
            <a:r>
              <a:rPr lang="en-CA" sz="3000" b="0" dirty="0" smtClean="0">
                <a:solidFill>
                  <a:srgbClr val="2F5597"/>
                </a:solidFill>
                <a:latin typeface="Calibri" charset="0"/>
                <a:ea typeface="MS PGothic" charset="0"/>
                <a:cs typeface="Arial" charset="0"/>
              </a:rPr>
              <a:t>Ne pas </a:t>
            </a:r>
            <a:r>
              <a:rPr lang="en-CA" sz="3000" b="0" dirty="0" err="1" smtClean="0">
                <a:solidFill>
                  <a:srgbClr val="2F5597"/>
                </a:solidFill>
                <a:latin typeface="Calibri" charset="0"/>
                <a:ea typeface="MS PGothic" charset="0"/>
                <a:cs typeface="Arial" charset="0"/>
              </a:rPr>
              <a:t>toucher</a:t>
            </a:r>
            <a:r>
              <a:rPr lang="en-CA" sz="3000" b="0" dirty="0" smtClean="0">
                <a:solidFill>
                  <a:srgbClr val="2F5597"/>
                </a:solidFill>
                <a:latin typeface="Calibri" charset="0"/>
                <a:ea typeface="MS PGothic" charset="0"/>
                <a:cs typeface="Arial" charset="0"/>
              </a:rPr>
              <a:t>:</a:t>
            </a:r>
            <a:endParaRPr lang="en-CA" sz="3000" b="0" dirty="0">
              <a:solidFill>
                <a:srgbClr val="2F5597"/>
              </a:solidFill>
              <a:latin typeface="Calibri" charset="0"/>
              <a:ea typeface="MS PGothic" charset="0"/>
              <a:cs typeface="Arial" charset="0"/>
            </a:endParaRPr>
          </a:p>
          <a:p>
            <a:pPr lvl="1" eaLnBrk="1" hangingPunct="1">
              <a:spcBef>
                <a:spcPct val="20000"/>
              </a:spcBef>
              <a:buFont typeface="Arial" charset="0"/>
              <a:buChar char="•"/>
            </a:pPr>
            <a:r>
              <a:rPr lang="en-CA" sz="3000" b="0" dirty="0" smtClean="0">
                <a:solidFill>
                  <a:srgbClr val="2F5597"/>
                </a:solidFill>
                <a:latin typeface="Calibri" charset="0"/>
                <a:ea typeface="MS PGothic" charset="0"/>
              </a:rPr>
              <a:t>La zone </a:t>
            </a:r>
            <a:r>
              <a:rPr lang="en-CA" sz="3000" b="0" dirty="0" err="1" smtClean="0">
                <a:solidFill>
                  <a:srgbClr val="2F5597"/>
                </a:solidFill>
                <a:latin typeface="Calibri" charset="0"/>
                <a:ea typeface="MS PGothic" charset="0"/>
              </a:rPr>
              <a:t>allodynique</a:t>
            </a:r>
            <a:r>
              <a:rPr lang="en-CA" sz="3000" b="0" dirty="0" smtClean="0">
                <a:solidFill>
                  <a:srgbClr val="2F5597"/>
                </a:solidFill>
                <a:latin typeface="Calibri" charset="0"/>
                <a:ea typeface="MS PGothic" charset="0"/>
              </a:rPr>
              <a:t> </a:t>
            </a:r>
          </a:p>
          <a:p>
            <a:pPr lvl="1" eaLnBrk="1" hangingPunct="1">
              <a:spcBef>
                <a:spcPct val="20000"/>
              </a:spcBef>
              <a:buFont typeface="Arial" charset="0"/>
              <a:buChar char="•"/>
            </a:pPr>
            <a:r>
              <a:rPr lang="en-CA" sz="3000" dirty="0" smtClean="0">
                <a:solidFill>
                  <a:srgbClr val="2F5597"/>
                </a:solidFill>
                <a:latin typeface="Calibri" charset="0"/>
                <a:ea typeface="MS PGothic" charset="0"/>
              </a:rPr>
              <a:t>La </a:t>
            </a:r>
            <a:r>
              <a:rPr lang="en-CA" sz="3000" dirty="0" err="1" smtClean="0">
                <a:solidFill>
                  <a:srgbClr val="2F5597"/>
                </a:solidFill>
                <a:latin typeface="Calibri" charset="0"/>
                <a:ea typeface="MS PGothic" charset="0"/>
              </a:rPr>
              <a:t>région</a:t>
            </a:r>
            <a:r>
              <a:rPr lang="en-CA" sz="3000" dirty="0" smtClean="0">
                <a:solidFill>
                  <a:srgbClr val="2F5597"/>
                </a:solidFill>
                <a:latin typeface="Calibri" charset="0"/>
                <a:ea typeface="MS PGothic" charset="0"/>
              </a:rPr>
              <a:t> </a:t>
            </a:r>
            <a:r>
              <a:rPr lang="en-CA" sz="3000" dirty="0" err="1" smtClean="0">
                <a:solidFill>
                  <a:srgbClr val="2F5597"/>
                </a:solidFill>
                <a:latin typeface="Calibri" charset="0"/>
                <a:ea typeface="MS PGothic" charset="0"/>
              </a:rPr>
              <a:t>distale</a:t>
            </a:r>
            <a:r>
              <a:rPr lang="en-CA" sz="1000" dirty="0" smtClean="0">
                <a:solidFill>
                  <a:srgbClr val="2F5597"/>
                </a:solidFill>
                <a:latin typeface="Calibri" charset="0"/>
                <a:ea typeface="MS PGothic" charset="0"/>
              </a:rPr>
              <a:t/>
            </a:r>
            <a:br>
              <a:rPr lang="en-CA" sz="1000" dirty="0" smtClean="0">
                <a:solidFill>
                  <a:srgbClr val="2F5597"/>
                </a:solidFill>
                <a:latin typeface="Calibri" charset="0"/>
                <a:ea typeface="MS PGothic" charset="0"/>
              </a:rPr>
            </a:br>
            <a:endParaRPr lang="en-CA" sz="1000" b="0" dirty="0" smtClean="0">
              <a:solidFill>
                <a:srgbClr val="2F5597"/>
              </a:solidFill>
              <a:latin typeface="Calibri" charset="0"/>
              <a:ea typeface="MS PGothic" charset="0"/>
            </a:endParaRPr>
          </a:p>
          <a:p>
            <a:r>
              <a:rPr lang="en-CA" sz="3000" b="0" dirty="0" err="1" smtClean="0">
                <a:solidFill>
                  <a:srgbClr val="2F5597"/>
                </a:solidFill>
                <a:latin typeface="Calibri" charset="0"/>
                <a:ea typeface="MS PGothic" charset="0"/>
                <a:cs typeface="Arial" charset="0"/>
              </a:rPr>
              <a:t>Choisir</a:t>
            </a:r>
            <a:r>
              <a:rPr lang="en-CA" sz="3000" b="0" dirty="0" smtClean="0">
                <a:solidFill>
                  <a:srgbClr val="2F5597"/>
                </a:solidFill>
                <a:latin typeface="Calibri" charset="0"/>
                <a:ea typeface="MS PGothic" charset="0"/>
                <a:cs typeface="Arial" charset="0"/>
              </a:rPr>
              <a:t> la zone de </a:t>
            </a:r>
            <a:r>
              <a:rPr lang="en-CA" sz="3000" b="0" dirty="0" err="1" smtClean="0">
                <a:solidFill>
                  <a:srgbClr val="2F5597"/>
                </a:solidFill>
                <a:latin typeface="Calibri" charset="0"/>
                <a:ea typeface="MS PGothic" charset="0"/>
                <a:cs typeface="Arial" charset="0"/>
              </a:rPr>
              <a:t>contre</a:t>
            </a:r>
            <a:r>
              <a:rPr lang="en-CA" sz="3000" b="0" dirty="0" smtClean="0">
                <a:solidFill>
                  <a:srgbClr val="2F5597"/>
                </a:solidFill>
                <a:latin typeface="Calibri" charset="0"/>
                <a:ea typeface="MS PGothic" charset="0"/>
                <a:cs typeface="Arial" charset="0"/>
              </a:rPr>
              <a:t> </a:t>
            </a:r>
            <a:br>
              <a:rPr lang="en-CA" sz="3000" b="0" dirty="0" smtClean="0">
                <a:solidFill>
                  <a:srgbClr val="2F5597"/>
                </a:solidFill>
                <a:latin typeface="Calibri" charset="0"/>
                <a:ea typeface="MS PGothic" charset="0"/>
                <a:cs typeface="Arial" charset="0"/>
              </a:rPr>
            </a:br>
            <a:r>
              <a:rPr lang="en-CA" sz="3000" b="0" dirty="0" smtClean="0">
                <a:solidFill>
                  <a:srgbClr val="2F5597"/>
                </a:solidFill>
                <a:latin typeface="Calibri" charset="0"/>
                <a:ea typeface="MS PGothic" charset="0"/>
                <a:cs typeface="Arial" charset="0"/>
              </a:rPr>
              <a:t>stimulation </a:t>
            </a:r>
            <a:r>
              <a:rPr lang="en-CA" sz="3000" b="0" dirty="0" err="1" smtClean="0">
                <a:solidFill>
                  <a:srgbClr val="2F5597"/>
                </a:solidFill>
                <a:latin typeface="Calibri" charset="0"/>
                <a:ea typeface="MS PGothic" charset="0"/>
                <a:cs typeface="Arial" charset="0"/>
              </a:rPr>
              <a:t>proximale</a:t>
            </a:r>
            <a:r>
              <a:rPr lang="en-CA" sz="3000" b="0" dirty="0" smtClean="0">
                <a:solidFill>
                  <a:srgbClr val="2F5597"/>
                </a:solidFill>
                <a:latin typeface="Calibri" charset="0"/>
                <a:ea typeface="MS PGothic" charset="0"/>
                <a:cs typeface="Arial" charset="0"/>
              </a:rPr>
              <a:t> </a:t>
            </a:r>
            <a:r>
              <a:rPr lang="en-CA" sz="3000" dirty="0" smtClean="0">
                <a:latin typeface="Verdana" charset="0"/>
                <a:ea typeface="MS PGothic" charset="0"/>
              </a:rPr>
              <a:t>(B)</a:t>
            </a:r>
            <a:r>
              <a:rPr lang="en-CA" sz="3000" dirty="0" smtClean="0">
                <a:solidFill>
                  <a:srgbClr val="2F5597"/>
                </a:solidFill>
                <a:latin typeface="Calibri" charset="0"/>
                <a:ea typeface="MS PGothic" charset="0"/>
                <a:cs typeface="Arial" charset="0"/>
              </a:rPr>
              <a:t/>
            </a:r>
            <a:br>
              <a:rPr lang="en-CA" sz="3000" dirty="0" smtClean="0">
                <a:solidFill>
                  <a:srgbClr val="2F5597"/>
                </a:solidFill>
                <a:latin typeface="Calibri" charset="0"/>
                <a:ea typeface="MS PGothic" charset="0"/>
                <a:cs typeface="Arial" charset="0"/>
              </a:rPr>
            </a:br>
            <a:r>
              <a:rPr lang="en-CA" sz="2800" b="0" dirty="0" smtClean="0">
                <a:solidFill>
                  <a:srgbClr val="2F5597"/>
                </a:solidFill>
                <a:latin typeface="Calibri" charset="0"/>
                <a:ea typeface="MS PGothic" charset="0"/>
                <a:cs typeface="Arial" charset="0"/>
              </a:rPr>
              <a:t>8x</a:t>
            </a:r>
            <a:r>
              <a:rPr lang="en-US" sz="2800" b="0" dirty="0" smtClean="0">
                <a:solidFill>
                  <a:srgbClr val="2F5597"/>
                </a:solidFill>
                <a:latin typeface="Calibri" charset="0"/>
                <a:ea typeface="MS PGothic" charset="0"/>
                <a:cs typeface="Arial" charset="0"/>
              </a:rPr>
              <a:t>/</a:t>
            </a:r>
            <a:r>
              <a:rPr lang="en-US" sz="2800" dirty="0" smtClean="0">
                <a:solidFill>
                  <a:srgbClr val="2F5597"/>
                </a:solidFill>
                <a:latin typeface="Calibri" charset="0"/>
                <a:ea typeface="MS PGothic" charset="0"/>
                <a:cs typeface="Arial" charset="0"/>
              </a:rPr>
              <a:t>jour</a:t>
            </a:r>
            <a:r>
              <a:rPr lang="en-US" sz="2800" b="0" dirty="0" smtClean="0">
                <a:solidFill>
                  <a:srgbClr val="2F5597"/>
                </a:solidFill>
                <a:latin typeface="Calibri" charset="0"/>
                <a:ea typeface="MS PGothic" charset="0"/>
                <a:cs typeface="Arial" charset="0"/>
              </a:rPr>
              <a:t> pour </a:t>
            </a:r>
            <a:r>
              <a:rPr lang="en-CA" sz="2800" b="0" dirty="0" smtClean="0">
                <a:solidFill>
                  <a:srgbClr val="2F5597"/>
                </a:solidFill>
                <a:latin typeface="Calibri" charset="0"/>
                <a:ea typeface="MS PGothic" charset="0"/>
                <a:cs typeface="Arial" charset="0"/>
              </a:rPr>
              <a:t>1 </a:t>
            </a:r>
            <a:r>
              <a:rPr lang="en-CA" sz="2800" b="0" dirty="0">
                <a:solidFill>
                  <a:srgbClr val="2F5597"/>
                </a:solidFill>
                <a:latin typeface="Calibri" charset="0"/>
                <a:ea typeface="MS PGothic" charset="0"/>
                <a:cs typeface="Arial" charset="0"/>
              </a:rPr>
              <a:t>minute </a:t>
            </a:r>
            <a:r>
              <a:rPr lang="en-CA" sz="2800" b="0" dirty="0" smtClean="0">
                <a:solidFill>
                  <a:srgbClr val="2F5597"/>
                </a:solidFill>
                <a:latin typeface="Calibri" charset="0"/>
                <a:ea typeface="MS PGothic" charset="0"/>
                <a:cs typeface="Arial" charset="0"/>
              </a:rPr>
              <a:t>avec </a:t>
            </a:r>
            <a:r>
              <a:rPr lang="en-CA" sz="2800" dirty="0">
                <a:solidFill>
                  <a:srgbClr val="2F5597"/>
                </a:solidFill>
                <a:latin typeface="Calibri" charset="0"/>
                <a:ea typeface="MS PGothic" charset="0"/>
                <a:cs typeface="Arial" charset="0"/>
              </a:rPr>
              <a:t/>
            </a:r>
            <a:br>
              <a:rPr lang="en-CA" sz="2800" dirty="0">
                <a:solidFill>
                  <a:srgbClr val="2F5597"/>
                </a:solidFill>
                <a:latin typeface="Calibri" charset="0"/>
                <a:ea typeface="MS PGothic" charset="0"/>
                <a:cs typeface="Arial" charset="0"/>
              </a:rPr>
            </a:br>
            <a:r>
              <a:rPr lang="en-CA" sz="2700" b="0" dirty="0" err="1" smtClean="0">
                <a:solidFill>
                  <a:srgbClr val="2F5597"/>
                </a:solidFill>
                <a:latin typeface="Calibri" charset="0"/>
                <a:ea typeface="MS PGothic" charset="0"/>
                <a:cs typeface="Arial" charset="0"/>
              </a:rPr>
              <a:t>une</a:t>
            </a:r>
            <a:r>
              <a:rPr lang="en-CA" sz="2700" b="0" dirty="0" smtClean="0">
                <a:solidFill>
                  <a:srgbClr val="2F5597"/>
                </a:solidFill>
                <a:latin typeface="Calibri" charset="0"/>
                <a:ea typeface="MS PGothic" charset="0"/>
                <a:cs typeface="Arial" charset="0"/>
              </a:rPr>
              <a:t> </a:t>
            </a:r>
            <a:r>
              <a:rPr lang="en-CA" sz="2700" b="0" dirty="0" err="1" smtClean="0">
                <a:solidFill>
                  <a:srgbClr val="2F5597"/>
                </a:solidFill>
                <a:latin typeface="Calibri" charset="0"/>
                <a:ea typeface="MS PGothic" charset="0"/>
                <a:cs typeface="Arial" charset="0"/>
              </a:rPr>
              <a:t>matière</a:t>
            </a:r>
            <a:r>
              <a:rPr lang="en-CA" sz="2700" b="0" dirty="0" smtClean="0">
                <a:solidFill>
                  <a:srgbClr val="2F5597"/>
                </a:solidFill>
                <a:latin typeface="Calibri" charset="0"/>
                <a:ea typeface="MS PGothic" charset="0"/>
                <a:cs typeface="Arial" charset="0"/>
              </a:rPr>
              <a:t> </a:t>
            </a:r>
            <a:r>
              <a:rPr lang="en-CA" sz="2700" b="0" dirty="0" err="1" smtClean="0">
                <a:solidFill>
                  <a:srgbClr val="2F5597"/>
                </a:solidFill>
                <a:latin typeface="Calibri" charset="0"/>
                <a:ea typeface="MS PGothic" charset="0"/>
                <a:cs typeface="Arial" charset="0"/>
              </a:rPr>
              <a:t>douce</a:t>
            </a:r>
            <a:r>
              <a:rPr lang="en-CA" sz="2700" b="0" dirty="0" smtClean="0">
                <a:solidFill>
                  <a:srgbClr val="2F5597"/>
                </a:solidFill>
                <a:latin typeface="Calibri" charset="0"/>
                <a:ea typeface="MS PGothic" charset="0"/>
                <a:cs typeface="Arial" charset="0"/>
              </a:rPr>
              <a:t> </a:t>
            </a:r>
            <a:r>
              <a:rPr lang="en-CA" sz="2700" b="0" dirty="0" err="1" smtClean="0">
                <a:solidFill>
                  <a:srgbClr val="2F5597"/>
                </a:solidFill>
                <a:latin typeface="Calibri" charset="0"/>
                <a:ea typeface="MS PGothic" charset="0"/>
                <a:cs typeface="Arial" charset="0"/>
              </a:rPr>
              <a:t>sur</a:t>
            </a:r>
            <a:r>
              <a:rPr lang="en-CA" sz="2700" b="0" dirty="0" smtClean="0">
                <a:solidFill>
                  <a:srgbClr val="2F5597"/>
                </a:solidFill>
                <a:latin typeface="Calibri" charset="0"/>
                <a:ea typeface="MS PGothic" charset="0"/>
                <a:cs typeface="Arial" charset="0"/>
              </a:rPr>
              <a:t> </a:t>
            </a:r>
            <a:r>
              <a:rPr lang="en-CA" sz="2700" dirty="0" smtClean="0">
                <a:solidFill>
                  <a:srgbClr val="2F5597"/>
                </a:solidFill>
                <a:latin typeface="Calibri" charset="0"/>
                <a:ea typeface="MS PGothic" charset="0"/>
                <a:cs typeface="Arial" charset="0"/>
              </a:rPr>
              <a:t>le</a:t>
            </a:r>
            <a:r>
              <a:rPr lang="en-CA" sz="2700" b="0" dirty="0" smtClean="0">
                <a:solidFill>
                  <a:srgbClr val="2F5597"/>
                </a:solidFill>
                <a:latin typeface="Calibri" charset="0"/>
                <a:ea typeface="MS PGothic" charset="0"/>
                <a:cs typeface="Arial" charset="0"/>
              </a:rPr>
              <a:t> site </a:t>
            </a:r>
            <a:r>
              <a:rPr lang="en-CA" sz="2700" b="0" dirty="0" err="1" smtClean="0">
                <a:solidFill>
                  <a:srgbClr val="2F5597"/>
                </a:solidFill>
                <a:latin typeface="Calibri" charset="0"/>
                <a:ea typeface="MS PGothic" charset="0"/>
                <a:cs typeface="Arial" charset="0"/>
              </a:rPr>
              <a:t>choisi</a:t>
            </a:r>
            <a:r>
              <a:rPr lang="en-CA" sz="2700" b="0" dirty="0" smtClean="0">
                <a:solidFill>
                  <a:srgbClr val="2F5597"/>
                </a:solidFill>
                <a:latin typeface="Calibri" charset="0"/>
                <a:ea typeface="MS PGothic" charset="0"/>
                <a:cs typeface="Arial" charset="0"/>
              </a:rPr>
              <a:t> (proximal </a:t>
            </a:r>
            <a:r>
              <a:rPr lang="en-CA" sz="2700" dirty="0" err="1" smtClean="0">
                <a:solidFill>
                  <a:srgbClr val="2F5597"/>
                </a:solidFill>
                <a:latin typeface="Calibri" charset="0"/>
                <a:ea typeface="MS PGothic" charset="0"/>
                <a:cs typeface="Arial" charset="0"/>
              </a:rPr>
              <a:t>à</a:t>
            </a:r>
            <a:r>
              <a:rPr lang="en-CA" sz="2700" dirty="0" smtClean="0">
                <a:solidFill>
                  <a:srgbClr val="2F5597"/>
                </a:solidFill>
                <a:latin typeface="Calibri" charset="0"/>
                <a:ea typeface="MS PGothic" charset="0"/>
                <a:cs typeface="Arial" charset="0"/>
              </a:rPr>
              <a:t> </a:t>
            </a:r>
            <a:r>
              <a:rPr lang="en-CA" sz="2700" dirty="0" err="1" smtClean="0">
                <a:solidFill>
                  <a:srgbClr val="2F5597"/>
                </a:solidFill>
                <a:latin typeface="Calibri" charset="0"/>
                <a:ea typeface="MS PGothic" charset="0"/>
                <a:cs typeface="Arial" charset="0"/>
              </a:rPr>
              <a:t>l’allodynie</a:t>
            </a:r>
            <a:r>
              <a:rPr lang="en-CA" sz="2700" dirty="0" smtClean="0">
                <a:solidFill>
                  <a:srgbClr val="2F5597"/>
                </a:solidFill>
                <a:latin typeface="Calibri" charset="0"/>
                <a:ea typeface="MS PGothic" charset="0"/>
                <a:cs typeface="Arial" charset="0"/>
              </a:rPr>
              <a:t>)</a:t>
            </a:r>
            <a:endParaRPr lang="fr-CA" sz="2700" dirty="0">
              <a:latin typeface="Verdana" charset="0"/>
              <a:ea typeface="MS PGothic" charset="0"/>
            </a:endParaRPr>
          </a:p>
        </p:txBody>
      </p:sp>
      <p:pic>
        <p:nvPicPr>
          <p:cNvPr id="24581" name="Picture 2" descr="Y:\P&amp;OT\OT Program Director\Bernadette\Research\Villa Medica\Somatosensory Rehabilitation\ABA poster 2015\manuscript\Figure 3.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429" y="2743498"/>
            <a:ext cx="4173085" cy="245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914" y="88132"/>
            <a:ext cx="863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txBox="1">
            <a:spLocks noChangeArrowheads="1"/>
          </p:cNvSpPr>
          <p:nvPr>
            <p:custDataLst>
              <p:tags r:id="rId2"/>
            </p:custDataLst>
          </p:nvPr>
        </p:nvSpPr>
        <p:spPr>
          <a:xfrm>
            <a:off x="506037" y="132164"/>
            <a:ext cx="7263647" cy="823913"/>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tx2"/>
                </a:solidFill>
                <a:latin typeface="Calibri" charset="0"/>
                <a:ea typeface="MS PGothic" charset="0"/>
              </a:rPr>
              <a:t>TRAITEMENT DE L’ALLODYNIE MÉCANIQUE</a:t>
            </a:r>
            <a:endParaRPr lang="fr-FR" sz="3600" b="1" dirty="0">
              <a:solidFill>
                <a:schemeClr val="tx2"/>
              </a:solidFill>
              <a:latin typeface="Calibri" charset="0"/>
              <a:ea typeface="MS PGothic" charset="0"/>
            </a:endParaRPr>
          </a:p>
        </p:txBody>
      </p:sp>
      <p:sp>
        <p:nvSpPr>
          <p:cNvPr id="10" name="Espace réservé du pied de page 1"/>
          <p:cNvSpPr>
            <a:spLocks noGrp="1"/>
          </p:cNvSpPr>
          <p:nvPr>
            <p:ph type="ftr" sz="quarter" idx="11"/>
          </p:nvPr>
        </p:nvSpPr>
        <p:spPr>
          <a:xfrm>
            <a:off x="3124200" y="6356350"/>
            <a:ext cx="2895600" cy="365125"/>
          </a:xfrm>
        </p:spPr>
        <p:txBody>
          <a:bodyPr/>
          <a:lstStyle/>
          <a:p>
            <a:r>
              <a:rPr lang="fr-FR" dirty="0" smtClean="0"/>
              <a:t>© Villa Medica 2015</a:t>
            </a:r>
            <a:endParaRPr lang="fr-FR" dirty="0"/>
          </a:p>
        </p:txBody>
      </p:sp>
    </p:spTree>
    <p:extLst>
      <p:ext uri="{BB962C8B-B14F-4D97-AF65-F5344CB8AC3E}">
        <p14:creationId xmlns:p14="http://schemas.microsoft.com/office/powerpoint/2010/main" val="356974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548</TotalTime>
  <Words>2950</Words>
  <Application>Microsoft Macintosh PowerPoint</Application>
  <PresentationFormat>Présentation à l'écran (4:3)</PresentationFormat>
  <Paragraphs>420</Paragraphs>
  <Slides>33</Slides>
  <Notes>20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  </vt:lpstr>
      <vt:lpstr>INTRODUCTION</vt:lpstr>
      <vt:lpstr>INTRODUCTION</vt:lpstr>
      <vt:lpstr>MÉTHODE</vt:lpstr>
      <vt:lpstr>QUESTIONNAIRE DE LA DOULEUR  </vt:lpstr>
      <vt:lpstr>MÉTHODE</vt:lpstr>
      <vt:lpstr>MÉTHODE</vt:lpstr>
      <vt:lpstr>MÉTHODE</vt:lpstr>
      <vt:lpstr>Présentation PowerPoint</vt:lpstr>
      <vt:lpstr>MÉTHODE</vt:lpstr>
      <vt:lpstr>MÉTHODE</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Traitement  hypoesthesie sous-jacente   SPP :5,0g:</vt:lpstr>
      <vt:lpstr>Présentation PowerPoint</vt:lpstr>
      <vt:lpstr>FAIT CLINIQUE</vt:lpstr>
      <vt:lpstr>FAIT CLINIQUE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Villa Medica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coucou</dc:title>
  <dc:creator>Valérie Calva</dc:creator>
  <cp:lastModifiedBy>Valérie Calva</cp:lastModifiedBy>
  <cp:revision>100</cp:revision>
  <dcterms:created xsi:type="dcterms:W3CDTF">2015-09-03T00:03:07Z</dcterms:created>
  <dcterms:modified xsi:type="dcterms:W3CDTF">2015-09-23T01:28:05Z</dcterms:modified>
</cp:coreProperties>
</file>